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447" r:id="rId2"/>
    <p:sldId id="452" r:id="rId3"/>
    <p:sldId id="453" r:id="rId4"/>
    <p:sldId id="454" r:id="rId5"/>
    <p:sldId id="455" r:id="rId6"/>
    <p:sldId id="456" r:id="rId7"/>
    <p:sldId id="450" r:id="rId8"/>
  </p:sldIdLst>
  <p:sldSz cx="9144000" cy="5143500" type="screen16x9"/>
  <p:notesSz cx="6858000" cy="9144000"/>
  <p:defaultTextStyle>
    <a:defPPr>
      <a:defRPr lang="it-IT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585EC46A-317C-DC42-8BB6-D596F49056CE}">
          <p14:sldIdLst>
            <p14:sldId id="447"/>
            <p14:sldId id="452"/>
            <p14:sldId id="453"/>
            <p14:sldId id="454"/>
            <p14:sldId id="455"/>
            <p14:sldId id="456"/>
            <p14:sldId id="4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23" userDrawn="1">
          <p15:clr>
            <a:srgbClr val="A4A3A4"/>
          </p15:clr>
        </p15:guide>
        <p15:guide id="2" pos="1769" userDrawn="1">
          <p15:clr>
            <a:srgbClr val="A4A3A4"/>
          </p15:clr>
        </p15:guide>
        <p15:guide id="3" pos="385" userDrawn="1">
          <p15:clr>
            <a:srgbClr val="A4A3A4"/>
          </p15:clr>
        </p15:guide>
        <p15:guide id="4" orient="horz" pos="667" userDrawn="1">
          <p15:clr>
            <a:srgbClr val="A4A3A4"/>
          </p15:clr>
        </p15:guide>
        <p15:guide id="5" pos="2721" userDrawn="1">
          <p15:clr>
            <a:srgbClr val="A4A3A4"/>
          </p15:clr>
        </p15:guide>
        <p15:guide id="6" pos="5465" userDrawn="1">
          <p15:clr>
            <a:srgbClr val="A4A3A4"/>
          </p15:clr>
        </p15:guide>
        <p15:guide id="7" orient="horz" pos="29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92"/>
    <a:srgbClr val="E30613"/>
    <a:srgbClr val="FFFEFD"/>
    <a:srgbClr val="18629B"/>
    <a:srgbClr val="30558F"/>
    <a:srgbClr val="9DC3E6"/>
    <a:srgbClr val="97A3A8"/>
    <a:srgbClr val="E1E7E8"/>
    <a:srgbClr val="F18800"/>
    <a:srgbClr val="97A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54" autoAdjust="0"/>
    <p:restoredTop sz="95400" autoAdjust="0"/>
  </p:normalViewPr>
  <p:slideViewPr>
    <p:cSldViewPr snapToGrid="0" snapToObjects="1">
      <p:cViewPr varScale="1">
        <p:scale>
          <a:sx n="93" d="100"/>
          <a:sy n="93" d="100"/>
        </p:scale>
        <p:origin x="512" y="32"/>
      </p:cViewPr>
      <p:guideLst>
        <p:guide orient="horz" pos="2323"/>
        <p:guide pos="1769"/>
        <p:guide pos="385"/>
        <p:guide orient="horz" pos="667"/>
        <p:guide pos="2721"/>
        <p:guide pos="5465"/>
        <p:guide orient="horz" pos="29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6" d="100"/>
          <a:sy n="86" d="100"/>
        </p:scale>
        <p:origin x="378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34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36" Type="http://schemas.openxmlformats.org/officeDocument/2006/relationships/customXml" Target="../customXml/item3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35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712628648576131"/>
          <c:y val="0.16523987542069368"/>
          <c:w val="0.53648476497101238"/>
          <c:h val="0.76047293437994679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28C-41EF-8D78-B9449404AFC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28C-41EF-8D78-B9449404AFC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28C-41EF-8D78-B9449404AFC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28C-41EF-8D78-B9449404AFC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28C-41EF-8D78-B9449404AFC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28C-41EF-8D78-B9449404AFC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28C-41EF-8D78-B9449404AFC8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A28C-41EF-8D78-B9449404AFC8}"/>
              </c:ext>
            </c:extLst>
          </c:dPt>
          <c:dLbls>
            <c:dLbl>
              <c:idx val="0"/>
              <c:layout>
                <c:manualLayout>
                  <c:x val="0.18333333333333332"/>
                  <c:y val="-6.538518031150847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28C-41EF-8D78-B9449404AFC8}"/>
                </c:ext>
              </c:extLst>
            </c:dLbl>
            <c:dLbl>
              <c:idx val="1"/>
              <c:layout>
                <c:manualLayout>
                  <c:x val="0.17286764279366501"/>
                  <c:y val="0.1181363066328059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28C-41EF-8D78-B9449404AFC8}"/>
                </c:ext>
              </c:extLst>
            </c:dLbl>
            <c:dLbl>
              <c:idx val="2"/>
              <c:layout>
                <c:manualLayout>
                  <c:x val="-0.10555555555555561"/>
                  <c:y val="0.1448018548587762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28C-41EF-8D78-B9449404AFC8}"/>
                </c:ext>
              </c:extLst>
            </c:dLbl>
            <c:dLbl>
              <c:idx val="3"/>
              <c:layout>
                <c:manualLayout>
                  <c:x val="-0.18055555555555555"/>
                  <c:y val="4.4718387555222894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925000000000001"/>
                      <c:h val="0.2899018311834382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28C-41EF-8D78-B9449404AFC8}"/>
                </c:ext>
              </c:extLst>
            </c:dLbl>
            <c:dLbl>
              <c:idx val="4"/>
              <c:layout>
                <c:manualLayout>
                  <c:x val="-0.18611120090011385"/>
                  <c:y val="-4.795149938061043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28C-41EF-8D78-B9449404AFC8}"/>
                </c:ext>
              </c:extLst>
            </c:dLbl>
            <c:dLbl>
              <c:idx val="5"/>
              <c:layout>
                <c:manualLayout>
                  <c:x val="-0.1499319645356563"/>
                  <c:y val="-7.69623060980340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A28C-41EF-8D78-B9449404AFC8}"/>
                </c:ext>
              </c:extLst>
            </c:dLbl>
            <c:dLbl>
              <c:idx val="6"/>
              <c:layout>
                <c:manualLayout>
                  <c:x val="-7.0378735917455887E-2"/>
                  <c:y val="-0.18171464735044598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160820516998684"/>
                      <c:h val="0.209426362758771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A28C-41EF-8D78-B9449404AFC8}"/>
                </c:ext>
              </c:extLst>
            </c:dLbl>
            <c:dLbl>
              <c:idx val="7"/>
              <c:layout>
                <c:manualLayout>
                  <c:x val="7.4999999999999997E-2"/>
                  <c:y val="-0.1703551233632661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A28C-41EF-8D78-B9449404AFC8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'Export servizi'!$C$21:$C$28</c:f>
              <c:strCache>
                <c:ptCount val="8"/>
                <c:pt idx="0">
                  <c:v>Altri servizi alle imprese</c:v>
                </c:pt>
                <c:pt idx="1">
                  <c:v>Turismo</c:v>
                </c:pt>
                <c:pt idx="2">
                  <c:v>Trasporti</c:v>
                </c:pt>
                <c:pt idx="3">
                  <c:v>Servizi informatici, di informazione e telecomunicazione</c:v>
                </c:pt>
                <c:pt idx="4">
                  <c:v>Servizi finanziari</c:v>
                </c:pt>
                <c:pt idx="5">
                  <c:v>Lavorazione per conto terzi</c:v>
                </c:pt>
                <c:pt idx="6">
                  <c:v>Compensi per l'utilizzo della proprietà intellettuale</c:v>
                </c:pt>
                <c:pt idx="7">
                  <c:v>Altro</c:v>
                </c:pt>
              </c:strCache>
            </c:strRef>
          </c:cat>
          <c:val>
            <c:numRef>
              <c:f>'Export servizi'!$D$21:$D$28</c:f>
              <c:numCache>
                <c:formatCode>0.0%</c:formatCode>
                <c:ptCount val="8"/>
                <c:pt idx="0">
                  <c:v>0.3110811800397531</c:v>
                </c:pt>
                <c:pt idx="1">
                  <c:v>0.22821424835233811</c:v>
                </c:pt>
                <c:pt idx="2">
                  <c:v>0.12098545872999268</c:v>
                </c:pt>
                <c:pt idx="3">
                  <c:v>9.8140495867768601E-2</c:v>
                </c:pt>
                <c:pt idx="4">
                  <c:v>8.6476095825923208E-2</c:v>
                </c:pt>
                <c:pt idx="5">
                  <c:v>7.0967151375666906E-2</c:v>
                </c:pt>
                <c:pt idx="6">
                  <c:v>4.8396798828329327E-2</c:v>
                </c:pt>
                <c:pt idx="7">
                  <c:v>3.5777801025211838E-2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A28C-41EF-8D78-B9449404AFC8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10805-A746-B942-B0F5-B72C71733CEB}" type="datetimeFigureOut">
              <a:rPr lang="it-IT" smtClean="0"/>
              <a:t>11/10/2021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A1F69D-C4D0-494A-820E-D6CEFF1052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2935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1F69D-C4D0-494A-820E-D6CEFF1052E0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38155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1F69D-C4D0-494A-820E-D6CEFF1052E0}" type="slidenum">
              <a:rPr lang="it-IT" smtClean="0"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3124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1F69D-C4D0-494A-820E-D6CEFF1052E0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13853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1F69D-C4D0-494A-820E-D6CEFF1052E0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7064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1F69D-C4D0-494A-820E-D6CEFF1052E0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1607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1F69D-C4D0-494A-820E-D6CEFF1052E0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194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ertin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9920" y="-431145"/>
            <a:ext cx="2933382" cy="2074607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 userDrawn="1"/>
        </p:nvSpPr>
        <p:spPr>
          <a:xfrm>
            <a:off x="5652655" y="1874982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EE5D51E-4D22-8049-A6A9-68BD341C05F6}"/>
              </a:ext>
            </a:extLst>
          </p:cNvPr>
          <p:cNvSpPr txBox="1"/>
          <p:nvPr userDrawn="1"/>
        </p:nvSpPr>
        <p:spPr>
          <a:xfrm>
            <a:off x="5104151" y="2263515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3622C4D-F38B-4F5C-A0DB-E1517418DF31}"/>
              </a:ext>
            </a:extLst>
          </p:cNvPr>
          <p:cNvSpPr txBox="1"/>
          <p:nvPr userDrawn="1"/>
        </p:nvSpPr>
        <p:spPr>
          <a:xfrm>
            <a:off x="5652655" y="2433782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B660546-0960-410D-BBFA-28A1CBC973B2}"/>
              </a:ext>
            </a:extLst>
          </p:cNvPr>
          <p:cNvSpPr txBox="1"/>
          <p:nvPr userDrawn="1"/>
        </p:nvSpPr>
        <p:spPr>
          <a:xfrm>
            <a:off x="1515850" y="2641872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588449C-C723-4B5F-805C-FE43C9FB23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51441" y="3458186"/>
            <a:ext cx="6858000" cy="340844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buNone/>
              <a:defRPr sz="24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dirty="0"/>
              <a:t>Sottotitolo di al massimo due righe di testo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01A5A9F-E1AE-44C3-93C6-10D394357B4F}"/>
              </a:ext>
            </a:extLst>
          </p:cNvPr>
          <p:cNvSpPr txBox="1"/>
          <p:nvPr userDrawn="1"/>
        </p:nvSpPr>
        <p:spPr>
          <a:xfrm>
            <a:off x="5168560" y="3805653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02D900C-E37F-439E-BD05-7F3FB1138EA5}"/>
              </a:ext>
            </a:extLst>
          </p:cNvPr>
          <p:cNvSpPr txBox="1"/>
          <p:nvPr userDrawn="1"/>
        </p:nvSpPr>
        <p:spPr>
          <a:xfrm>
            <a:off x="5315361" y="3670391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107238BB-1EE6-47D1-8F8B-8A763DCE53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0825" y="1168400"/>
            <a:ext cx="6858000" cy="2214563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it-IT" dirty="0"/>
              <a:t>Titolo al massimo di tre righe</a:t>
            </a:r>
          </a:p>
        </p:txBody>
      </p:sp>
    </p:spTree>
    <p:extLst>
      <p:ext uri="{BB962C8B-B14F-4D97-AF65-F5344CB8AC3E}">
        <p14:creationId xmlns:p14="http://schemas.microsoft.com/office/powerpoint/2010/main" val="77980480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sore di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 userDrawn="1"/>
        </p:nvSpPr>
        <p:spPr>
          <a:xfrm>
            <a:off x="8400744" y="347179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E480ACB-784B-6E44-9A41-6C0CA71DF68F}"/>
              </a:ext>
            </a:extLst>
          </p:cNvPr>
          <p:cNvSpPr txBox="1"/>
          <p:nvPr userDrawn="1"/>
        </p:nvSpPr>
        <p:spPr>
          <a:xfrm>
            <a:off x="1545928" y="4841715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974FD9A5-F37E-48C4-8EF8-BE95935B50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51441" y="3458186"/>
            <a:ext cx="6858000" cy="340844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buNone/>
              <a:defRPr sz="24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dirty="0"/>
              <a:t>Sottotitolo di al massimo due righe di testo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C092785F-0F1B-40F9-874E-A0991FEE6A9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1441" y="1170293"/>
            <a:ext cx="6858000" cy="2211387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it-IT" dirty="0"/>
              <a:t>Titolo del divisore</a:t>
            </a:r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930" y="3945300"/>
            <a:ext cx="2384670" cy="1686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50539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 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250825" y="276015"/>
            <a:ext cx="6445250" cy="266444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8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 che può essere facoltativo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8383604" y="4788568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D9D4BAB-FB8E-D74A-8F1C-82B304BBA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0825" y="4723393"/>
            <a:ext cx="1008062" cy="183687"/>
          </a:xfrm>
        </p:spPr>
        <p:txBody>
          <a:bodyPr lIns="0" tIns="0" rIns="0" bIns="0" anchor="b" anchorCtr="0"/>
          <a:lstStyle>
            <a:lvl1pPr algn="l">
              <a:defRPr sz="8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8667549" y="4827069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8744552" y="4822257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A230F14-57A8-BA4C-987B-74CBBCA35D1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0825" y="1057146"/>
            <a:ext cx="8642350" cy="3459292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4400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Call-out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slide con un </a:t>
            </a:r>
            <a:r>
              <a:rPr lang="en-US" dirty="0" err="1"/>
              <a:t>testo</a:t>
            </a:r>
            <a:r>
              <a:rPr lang="en-US" dirty="0"/>
              <a:t> </a:t>
            </a:r>
            <a:r>
              <a:rPr lang="en-US" dirty="0" err="1"/>
              <a:t>grande</a:t>
            </a:r>
            <a:r>
              <a:rPr lang="en-US" dirty="0"/>
              <a:t> da </a:t>
            </a:r>
            <a:r>
              <a:rPr lang="en-US" dirty="0" err="1"/>
              <a:t>usare</a:t>
            </a:r>
            <a:r>
              <a:rPr lang="en-US" dirty="0"/>
              <a:t> per </a:t>
            </a:r>
            <a:r>
              <a:rPr lang="en-US" dirty="0" err="1"/>
              <a:t>evidenziare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concetti</a:t>
            </a:r>
            <a:r>
              <a:rPr lang="en-US" dirty="0"/>
              <a:t> </a:t>
            </a:r>
            <a:r>
              <a:rPr lang="en-US" dirty="0" err="1"/>
              <a:t>chiave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devono</a:t>
            </a:r>
            <a:r>
              <a:rPr lang="en-US" dirty="0"/>
              <a:t> </a:t>
            </a:r>
            <a:r>
              <a:rPr lang="en-US" dirty="0" err="1"/>
              <a:t>risaltare</a:t>
            </a:r>
            <a:r>
              <a:rPr lang="en-US" dirty="0"/>
              <a:t> </a:t>
            </a:r>
            <a:r>
              <a:rPr lang="en-US" dirty="0" err="1"/>
              <a:t>all’interno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presentazione</a:t>
            </a:r>
            <a:r>
              <a:rPr lang="en-US" dirty="0"/>
              <a:t>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6375040-6597-3645-B37F-9898121C930A}"/>
              </a:ext>
            </a:extLst>
          </p:cNvPr>
          <p:cNvSpPr txBox="1"/>
          <p:nvPr userDrawn="1"/>
        </p:nvSpPr>
        <p:spPr>
          <a:xfrm>
            <a:off x="7414953" y="390698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/>
          </a:bodyPr>
          <a:lstStyle/>
          <a:p>
            <a:pPr algn="l"/>
            <a:endParaRPr lang="it-IT" dirty="0">
              <a:latin typeface="Bressay" panose="02040503050505020203" pitchFamily="18" charset="77"/>
              <a:ea typeface="Bressay" panose="02040503050505020203" pitchFamily="18" charset="77"/>
              <a:cs typeface="Bressay" panose="02040503050505020203" pitchFamily="18" charset="77"/>
            </a:endParaRPr>
          </a:p>
        </p:txBody>
      </p:sp>
      <p:pic>
        <p:nvPicPr>
          <p:cNvPr id="12" name="Immagin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930" y="3945300"/>
            <a:ext cx="2384670" cy="1686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31311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48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stua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250825" y="268288"/>
            <a:ext cx="6445250" cy="287337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8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8383604" y="4788568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8667549" y="4827069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8744552" y="4822257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A230F14-57A8-BA4C-987B-74CBBCA35D1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0824" y="1152000"/>
            <a:ext cx="8642351" cy="3364438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400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ipsum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laboris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2E5E3D6-439F-9547-BB50-DEEEE4BE1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0825" y="4723393"/>
            <a:ext cx="1008062" cy="183687"/>
          </a:xfrm>
        </p:spPr>
        <p:txBody>
          <a:bodyPr lIns="0" tIns="0" rIns="0" bIns="0" anchor="b" anchorCtr="0"/>
          <a:lstStyle>
            <a:lvl1pPr algn="l">
              <a:defRPr sz="8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2175761E-24CE-4844-82D4-75637B8A279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598394"/>
            <a:ext cx="6445250" cy="287337"/>
          </a:xfrm>
        </p:spPr>
        <p:txBody>
          <a:bodyPr lIns="0" tIns="0" rIns="0" bIns="0" anchor="t">
            <a:noAutofit/>
          </a:bodyPr>
          <a:lstStyle>
            <a:lvl1pPr marL="0" indent="0">
              <a:buNone/>
              <a:defRPr sz="1600">
                <a:solidFill>
                  <a:schemeClr val="accent6"/>
                </a:solidFill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930" y="3945300"/>
            <a:ext cx="2384670" cy="1686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8105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4" userDrawn="1">
          <p15:clr>
            <a:srgbClr val="FBAE40"/>
          </p15:clr>
        </p15:guide>
        <p15:guide id="2" orient="horz" pos="373" userDrawn="1">
          <p15:clr>
            <a:srgbClr val="FBAE40"/>
          </p15:clr>
        </p15:guide>
        <p15:guide id="3" orient="horz" pos="35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sto e immag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250825" y="268288"/>
            <a:ext cx="6445250" cy="287337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8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8383604" y="4788568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8667549" y="4827069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8744552" y="4822257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11" name="Segnaposto immagine 8">
            <a:extLst>
              <a:ext uri="{FF2B5EF4-FFF2-40B4-BE49-F238E27FC236}">
                <a16:creationId xmlns:a16="http://schemas.microsoft.com/office/drawing/2014/main" id="{AFC5C4D4-844B-3246-BF2B-2C65138A4FB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63939" y="1152000"/>
            <a:ext cx="5329236" cy="33644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it-IT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43C5636-95C7-364E-8E8A-9F8B5003973C}"/>
              </a:ext>
            </a:extLst>
          </p:cNvPr>
          <p:cNvSpPr txBox="1"/>
          <p:nvPr userDrawn="1"/>
        </p:nvSpPr>
        <p:spPr>
          <a:xfrm>
            <a:off x="1559293" y="1636295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84876A4-1888-8F43-9CCB-82F4F96E61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0826" y="1152000"/>
            <a:ext cx="3168650" cy="3459291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4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ipsum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laboris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05133DB-4C96-5745-8EE0-AA29526F2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0825" y="4723393"/>
            <a:ext cx="1008062" cy="183687"/>
          </a:xfrm>
        </p:spPr>
        <p:txBody>
          <a:bodyPr lIns="0" tIns="0" rIns="0" bIns="0" anchor="b" anchorCtr="0"/>
          <a:lstStyle>
            <a:lvl1pPr algn="l">
              <a:defRPr sz="8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3DD97F3F-2D95-4579-8E7A-86D3D560A27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0825" y="598862"/>
            <a:ext cx="6445250" cy="28061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600">
                <a:solidFill>
                  <a:schemeClr val="accent6"/>
                </a:solidFill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930" y="3945300"/>
            <a:ext cx="2384670" cy="1686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7183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4" userDrawn="1">
          <p15:clr>
            <a:srgbClr val="FBAE40"/>
          </p15:clr>
        </p15:guide>
        <p15:guide id="2" orient="horz" pos="373" userDrawn="1">
          <p15:clr>
            <a:srgbClr val="FBAE40"/>
          </p15:clr>
        </p15:guide>
        <p15:guide id="3" orient="horz" pos="1098" userDrawn="1">
          <p15:clr>
            <a:srgbClr val="FBAE40"/>
          </p15:clr>
        </p15:guide>
        <p15:guide id="4" orient="horz" pos="35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grafic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50825" y="268289"/>
            <a:ext cx="6445250" cy="287336"/>
          </a:xfrm>
        </p:spPr>
        <p:txBody>
          <a:bodyPr lIns="0" tIns="0" rIns="0" bIns="0" anchor="t" anchorCtr="0">
            <a:normAutofit/>
          </a:bodyPr>
          <a:lstStyle>
            <a:lvl1pPr marL="0" indent="0">
              <a:buNone/>
              <a:defRPr sz="18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8383604" y="4788568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8667549" y="4827069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8744552" y="4822257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43C5636-95C7-364E-8E8A-9F8B5003973C}"/>
              </a:ext>
            </a:extLst>
          </p:cNvPr>
          <p:cNvSpPr txBox="1"/>
          <p:nvPr userDrawn="1"/>
        </p:nvSpPr>
        <p:spPr>
          <a:xfrm>
            <a:off x="1559293" y="1636295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DE5F55E-D27B-4D49-9E58-DEA1CFEFC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0825" y="4723393"/>
            <a:ext cx="1008062" cy="183687"/>
          </a:xfrm>
        </p:spPr>
        <p:txBody>
          <a:bodyPr lIns="0" tIns="0" rIns="0" bIns="0" anchor="b" anchorCtr="0"/>
          <a:lstStyle>
            <a:lvl1pPr algn="l">
              <a:defRPr sz="8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12FAAFC5-54F6-9742-BD30-879CAD9043DE}"/>
              </a:ext>
            </a:extLst>
          </p:cNvPr>
          <p:cNvSpPr txBox="1"/>
          <p:nvPr userDrawn="1"/>
        </p:nvSpPr>
        <p:spPr>
          <a:xfrm>
            <a:off x="6346825" y="2571749"/>
            <a:ext cx="2546350" cy="1714003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8D3918C-AFCD-BE45-91EF-0A71B59A63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04025" y="1149723"/>
            <a:ext cx="2051050" cy="3366715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100000"/>
              </a:lnSpc>
              <a:defRPr sz="900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</a:t>
            </a:r>
            <a:r>
              <a:rPr lang="it-IT" dirty="0" err="1"/>
              <a:t>laboris</a:t>
            </a:r>
            <a:r>
              <a:rPr lang="it-IT" dirty="0"/>
              <a:t>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29" name="Segnaposto grafico 6">
            <a:extLst>
              <a:ext uri="{FF2B5EF4-FFF2-40B4-BE49-F238E27FC236}">
                <a16:creationId xmlns:a16="http://schemas.microsoft.com/office/drawing/2014/main" id="{DED5EDC1-16F0-9F46-B506-5B9300119075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250825" y="1149723"/>
            <a:ext cx="6445250" cy="3388353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7E8AB886-2251-41A3-A27B-74264F3E9F8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0825" y="598487"/>
            <a:ext cx="6445250" cy="280987"/>
          </a:xfrm>
        </p:spPr>
        <p:txBody>
          <a:bodyPr lIns="0" tIns="0" rIns="0" bIns="0"/>
          <a:lstStyle>
            <a:lvl1pPr marL="0" indent="0">
              <a:buNone/>
              <a:defRPr lang="it-IT" sz="1600" b="0" i="0" kern="120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930" y="3945300"/>
            <a:ext cx="2384670" cy="1686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59636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4" userDrawn="1">
          <p15:clr>
            <a:srgbClr val="FBAE40"/>
          </p15:clr>
        </p15:guide>
        <p15:guide id="2" orient="horz" pos="373" userDrawn="1">
          <p15:clr>
            <a:srgbClr val="FBAE40"/>
          </p15:clr>
        </p15:guide>
        <p15:guide id="3" orient="horz" pos="35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z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 userDrawn="1"/>
        </p:nvSpPr>
        <p:spPr>
          <a:xfrm>
            <a:off x="5652655" y="1874982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6CAD467-77FD-CF42-B8F8-301BF57954E0}"/>
              </a:ext>
            </a:extLst>
          </p:cNvPr>
          <p:cNvSpPr txBox="1"/>
          <p:nvPr userDrawn="1"/>
        </p:nvSpPr>
        <p:spPr>
          <a:xfrm>
            <a:off x="1515850" y="2083072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DB816B4-1068-1A42-8E43-A06719D84D6B}"/>
              </a:ext>
            </a:extLst>
          </p:cNvPr>
          <p:cNvSpPr txBox="1"/>
          <p:nvPr userDrawn="1"/>
        </p:nvSpPr>
        <p:spPr>
          <a:xfrm>
            <a:off x="5168560" y="3246853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 userDrawn="1"/>
        </p:nvSpPr>
        <p:spPr>
          <a:xfrm>
            <a:off x="8400744" y="347179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EB503F0-7E7E-4534-8B60-CEE54CEA23ED}"/>
              </a:ext>
            </a:extLst>
          </p:cNvPr>
          <p:cNvSpPr txBox="1"/>
          <p:nvPr userDrawn="1"/>
        </p:nvSpPr>
        <p:spPr>
          <a:xfrm>
            <a:off x="250825" y="1641453"/>
            <a:ext cx="6499599" cy="1118004"/>
          </a:xfrm>
          <a:prstGeom prst="rect">
            <a:avLst/>
          </a:prstGeom>
        </p:spPr>
        <p:txBody>
          <a:bodyPr vert="horz" wrap="square" lIns="0" tIns="45720" rIns="0" bIns="45720" rtlCol="0" anchor="b">
            <a:normAutofit/>
          </a:bodyPr>
          <a:lstStyle/>
          <a:p>
            <a:pPr algn="l"/>
            <a:r>
              <a:rPr lang="en-GB" sz="4000" noProof="0" dirty="0" smtClean="0"/>
              <a:t>Thank you</a:t>
            </a:r>
            <a:endParaRPr lang="en-GB" sz="4000" noProof="0" dirty="0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9920" y="-431145"/>
            <a:ext cx="2933382" cy="207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9861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6858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3" r:id="rId2"/>
    <p:sldLayoutId id="2147483694" r:id="rId3"/>
    <p:sldLayoutId id="2147483698" r:id="rId4"/>
    <p:sldLayoutId id="2147483696" r:id="rId5"/>
    <p:sldLayoutId id="2147483699" r:id="rId6"/>
    <p:sldLayoutId id="2147483695" r:id="rId7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9">
          <p15:clr>
            <a:srgbClr val="F26B43"/>
          </p15:clr>
        </p15:guide>
        <p15:guide id="2" orient="horz" pos="3072">
          <p15:clr>
            <a:srgbClr val="F26B43"/>
          </p15:clr>
        </p15:guide>
        <p15:guide id="3" pos="158">
          <p15:clr>
            <a:srgbClr val="F26B43"/>
          </p15:clr>
        </p15:guide>
        <p15:guide id="4" pos="5602">
          <p15:clr>
            <a:srgbClr val="F26B43"/>
          </p15:clr>
        </p15:guide>
        <p15:guide id="5" pos="862">
          <p15:clr>
            <a:srgbClr val="F26B43"/>
          </p15:clr>
        </p15:guide>
        <p15:guide id="6" pos="1542">
          <p15:clr>
            <a:srgbClr val="F26B43"/>
          </p15:clr>
        </p15:guide>
        <p15:guide id="7" pos="4286">
          <p15:clr>
            <a:srgbClr val="F26B43"/>
          </p15:clr>
        </p15:guide>
        <p15:guide id="9" pos="1451">
          <p15:clr>
            <a:srgbClr val="F26B43"/>
          </p15:clr>
        </p15:guide>
        <p15:guide id="10" pos="4218">
          <p15:clr>
            <a:srgbClr val="F26B43"/>
          </p15:clr>
        </p15:guide>
        <p15:guide id="11" pos="771">
          <p15:clr>
            <a:srgbClr val="F26B43"/>
          </p15:clr>
        </p15:guide>
        <p15:guide id="12" pos="2154">
          <p15:clr>
            <a:srgbClr val="F26B43"/>
          </p15:clr>
        </p15:guide>
        <p15:guide id="13" pos="2245">
          <p15:clr>
            <a:srgbClr val="F26B43"/>
          </p15:clr>
        </p15:guide>
        <p15:guide id="14" pos="2835">
          <p15:clr>
            <a:srgbClr val="F26B43"/>
          </p15:clr>
        </p15:guide>
        <p15:guide id="15" pos="2925">
          <p15:clr>
            <a:srgbClr val="F26B43"/>
          </p15:clr>
        </p15:guide>
        <p15:guide id="16" pos="3515">
          <p15:clr>
            <a:srgbClr val="F26B43"/>
          </p15:clr>
        </p15:guide>
        <p15:guide id="17" pos="3606">
          <p15:clr>
            <a:srgbClr val="F26B43"/>
          </p15:clr>
        </p15:guide>
        <p15:guide id="18" pos="4898">
          <p15:clr>
            <a:srgbClr val="F26B43"/>
          </p15:clr>
        </p15:guide>
        <p15:guide id="19" pos="4967">
          <p15:clr>
            <a:srgbClr val="F26B43"/>
          </p15:clr>
        </p15:guide>
        <p15:guide id="20" orient="horz" pos="16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5B23111-93DA-4500-AE77-D420C122D2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77011" y="1880010"/>
            <a:ext cx="8454569" cy="1318274"/>
          </a:xfrm>
        </p:spPr>
        <p:txBody>
          <a:bodyPr/>
          <a:lstStyle/>
          <a:p>
            <a:r>
              <a:rPr lang="it-IT" sz="3600" b="1" dirty="0" smtClean="0"/>
              <a:t>Trend e opportunità </a:t>
            </a:r>
          </a:p>
          <a:p>
            <a:r>
              <a:rPr lang="it-IT" sz="3600" b="1" dirty="0" smtClean="0"/>
              <a:t>per l’export italiano dei servizi </a:t>
            </a:r>
            <a:endParaRPr lang="it-IT" sz="3600" b="1" dirty="0"/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9F731693-807F-4103-9242-A2B43E8BC275}"/>
              </a:ext>
            </a:extLst>
          </p:cNvPr>
          <p:cNvSpPr txBox="1">
            <a:spLocks/>
          </p:cNvSpPr>
          <p:nvPr/>
        </p:nvSpPr>
        <p:spPr>
          <a:xfrm>
            <a:off x="322824" y="4393640"/>
            <a:ext cx="8508756" cy="34084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b="0" i="0" kern="120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600" dirty="0" smtClean="0"/>
              <a:t>11 </a:t>
            </a:r>
            <a:r>
              <a:rPr lang="it-IT" sz="1600" dirty="0" smtClean="0"/>
              <a:t>ottobre</a:t>
            </a:r>
            <a:r>
              <a:rPr lang="en-GB" sz="1600" dirty="0" smtClean="0"/>
              <a:t> 2021</a:t>
            </a:r>
            <a:endParaRPr lang="en-GB" sz="1600" i="1" dirty="0"/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9F731693-807F-4103-9242-A2B43E8BC2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824" y="3284696"/>
            <a:ext cx="7323576" cy="340844"/>
          </a:xfrm>
        </p:spPr>
        <p:txBody>
          <a:bodyPr/>
          <a:lstStyle/>
          <a:p>
            <a:r>
              <a:rPr lang="it-IT" dirty="0" smtClean="0"/>
              <a:t>Alessandro Terzulli, </a:t>
            </a:r>
            <a:r>
              <a:rPr lang="en-GB" dirty="0" smtClean="0"/>
              <a:t>Chief Economist SACE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480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magin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931" y="1508901"/>
            <a:ext cx="4639894" cy="2743541"/>
          </a:xfrm>
          <a:prstGeom prst="rect">
            <a:avLst/>
          </a:prstGeom>
        </p:spPr>
      </p:pic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2C954B1-B0F4-4E12-BE66-48509ABAF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DA0FE-9C19-F746-8419-6700E348BF78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23" name="Rettangolo 22"/>
          <p:cNvSpPr/>
          <p:nvPr/>
        </p:nvSpPr>
        <p:spPr>
          <a:xfrm>
            <a:off x="1736435" y="3114905"/>
            <a:ext cx="1847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srgbClr val="4153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 sz="1400" dirty="0" smtClean="0">
              <a:solidFill>
                <a:srgbClr val="005392"/>
              </a:solidFill>
            </a:endParaRPr>
          </a:p>
          <a:p>
            <a:pPr algn="ctr">
              <a:defRPr sz="1800" b="1" i="0" u="none" strike="noStrike" kern="1200" baseline="0">
                <a:solidFill>
                  <a:srgbClr val="4153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 sz="1400" dirty="0">
              <a:solidFill>
                <a:srgbClr val="005392"/>
              </a:solidFill>
            </a:endParaRPr>
          </a:p>
        </p:txBody>
      </p:sp>
      <p:sp>
        <p:nvSpPr>
          <p:cNvPr id="12" name="Segnaposto testo 1">
            <a:extLst>
              <a:ext uri="{FF2B5EF4-FFF2-40B4-BE49-F238E27FC236}">
                <a16:creationId xmlns:a16="http://schemas.microsoft.com/office/drawing/2014/main" id="{83C8497E-5AF7-422B-B28A-57318539F4E5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43950" y="338132"/>
            <a:ext cx="8728283" cy="287337"/>
          </a:xfrm>
        </p:spPr>
        <p:txBody>
          <a:bodyPr/>
          <a:lstStyle/>
          <a:p>
            <a:r>
              <a:rPr lang="it-IT" dirty="0" smtClean="0"/>
              <a:t>Gli scambi mondiali ritornano a correre e guidano la ripresa</a:t>
            </a:r>
            <a:endParaRPr lang="it-IT" dirty="0"/>
          </a:p>
        </p:txBody>
      </p:sp>
      <p:sp>
        <p:nvSpPr>
          <p:cNvPr id="43" name="Rettangolo 42"/>
          <p:cNvSpPr/>
          <p:nvPr/>
        </p:nvSpPr>
        <p:spPr>
          <a:xfrm>
            <a:off x="4822825" y="903208"/>
            <a:ext cx="3930724" cy="395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b="1" dirty="0" smtClean="0">
                <a:solidFill>
                  <a:srgbClr val="415464"/>
                </a:solidFill>
              </a:rPr>
              <a:t>Il</a:t>
            </a:r>
            <a:r>
              <a:rPr lang="it-IT" sz="1100" dirty="0" smtClean="0">
                <a:solidFill>
                  <a:srgbClr val="415464"/>
                </a:solidFill>
              </a:rPr>
              <a:t> </a:t>
            </a:r>
            <a:r>
              <a:rPr lang="it-IT" sz="1100" b="1" dirty="0" smtClean="0">
                <a:solidFill>
                  <a:srgbClr val="415464"/>
                </a:solidFill>
              </a:rPr>
              <a:t>2021 </a:t>
            </a:r>
            <a:r>
              <a:rPr lang="it-IT" sz="1100" dirty="0" smtClean="0">
                <a:solidFill>
                  <a:srgbClr val="415464"/>
                </a:solidFill>
              </a:rPr>
              <a:t> </a:t>
            </a:r>
            <a:r>
              <a:rPr lang="it-IT" sz="1100" b="1" dirty="0" smtClean="0">
                <a:solidFill>
                  <a:srgbClr val="415464"/>
                </a:solidFill>
              </a:rPr>
              <a:t>registra</a:t>
            </a:r>
            <a:r>
              <a:rPr lang="it-IT" sz="1100" dirty="0" smtClean="0">
                <a:solidFill>
                  <a:srgbClr val="415464"/>
                </a:solidFill>
              </a:rPr>
              <a:t> </a:t>
            </a:r>
            <a:r>
              <a:rPr lang="it-IT" sz="1100" b="1" dirty="0" smtClean="0">
                <a:solidFill>
                  <a:srgbClr val="415464"/>
                </a:solidFill>
              </a:rPr>
              <a:t>un </a:t>
            </a:r>
            <a:r>
              <a:rPr lang="it-IT" sz="1100" b="1" dirty="0">
                <a:solidFill>
                  <a:srgbClr val="415464"/>
                </a:solidFill>
              </a:rPr>
              <a:t>forte rimbalzo dell’economia </a:t>
            </a:r>
            <a:r>
              <a:rPr lang="it-IT" sz="1100" b="1" dirty="0" smtClean="0">
                <a:solidFill>
                  <a:srgbClr val="415464"/>
                </a:solidFill>
              </a:rPr>
              <a:t>mondiale</a:t>
            </a:r>
            <a:r>
              <a:rPr lang="it-IT" sz="1100" dirty="0" smtClean="0">
                <a:solidFill>
                  <a:srgbClr val="415464"/>
                </a:solidFill>
              </a:rPr>
              <a:t>, seppur con potenziali divergenze tra Paesi, grazie alle vaccinazioni e all’allentamento delle misure restrittive.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dirty="0">
                <a:solidFill>
                  <a:srgbClr val="415464"/>
                </a:solidFill>
              </a:rPr>
              <a:t>Nel 2020 l’export di </a:t>
            </a:r>
            <a:r>
              <a:rPr lang="it-IT" sz="1100" dirty="0" smtClean="0">
                <a:solidFill>
                  <a:srgbClr val="415464"/>
                </a:solidFill>
              </a:rPr>
              <a:t>beni in volume </a:t>
            </a:r>
            <a:r>
              <a:rPr lang="it-IT" sz="1100" dirty="0">
                <a:solidFill>
                  <a:srgbClr val="415464"/>
                </a:solidFill>
              </a:rPr>
              <a:t>si è contratto in misura minore rispetto alla caduta durante la Crisi Finanziaria Globale (CFG), mentre </a:t>
            </a:r>
            <a:r>
              <a:rPr lang="it-IT" sz="1100" b="1" dirty="0">
                <a:solidFill>
                  <a:srgbClr val="415464"/>
                </a:solidFill>
              </a:rPr>
              <a:t>le esportazioni di servizi hanno registrato </a:t>
            </a:r>
            <a:r>
              <a:rPr lang="it-IT" sz="1100" dirty="0">
                <a:solidFill>
                  <a:srgbClr val="415464"/>
                </a:solidFill>
              </a:rPr>
              <a:t>un andamento inverso con </a:t>
            </a:r>
            <a:r>
              <a:rPr lang="it-IT" sz="1100" b="1" dirty="0">
                <a:solidFill>
                  <a:srgbClr val="415464"/>
                </a:solidFill>
              </a:rPr>
              <a:t>un crollo profondo nell’anno della pandemia</a:t>
            </a:r>
            <a:r>
              <a:rPr lang="it-IT" sz="1100" dirty="0">
                <a:solidFill>
                  <a:srgbClr val="415464"/>
                </a:solidFill>
              </a:rPr>
              <a:t>. </a:t>
            </a:r>
            <a:endParaRPr lang="it-IT" sz="1100" dirty="0" smtClean="0">
              <a:solidFill>
                <a:srgbClr val="415464"/>
              </a:solidFill>
            </a:endParaRP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b="1" dirty="0" smtClean="0">
                <a:solidFill>
                  <a:srgbClr val="415464"/>
                </a:solidFill>
              </a:rPr>
              <a:t>Il </a:t>
            </a:r>
            <a:r>
              <a:rPr lang="it-IT" sz="1100" b="1" dirty="0">
                <a:solidFill>
                  <a:srgbClr val="415464"/>
                </a:solidFill>
              </a:rPr>
              <a:t>commercio internazionale di beni in volume mostra una ripresa robusta: +10% circa nel </a:t>
            </a:r>
            <a:r>
              <a:rPr lang="it-IT" sz="1100" b="1" dirty="0" smtClean="0">
                <a:solidFill>
                  <a:srgbClr val="415464"/>
                </a:solidFill>
              </a:rPr>
              <a:t>2021, </a:t>
            </a:r>
            <a:r>
              <a:rPr lang="it-IT" sz="1100" dirty="0" smtClean="0">
                <a:solidFill>
                  <a:srgbClr val="415464"/>
                </a:solidFill>
              </a:rPr>
              <a:t>nonostante </a:t>
            </a:r>
            <a:r>
              <a:rPr lang="it-IT" sz="1100" dirty="0">
                <a:solidFill>
                  <a:srgbClr val="415464"/>
                </a:solidFill>
              </a:rPr>
              <a:t>alcune strozzature </a:t>
            </a:r>
            <a:r>
              <a:rPr lang="it-IT" sz="1100" dirty="0">
                <a:solidFill>
                  <a:srgbClr val="415464"/>
                </a:solidFill>
              </a:rPr>
              <a:t>– temporanee – </a:t>
            </a:r>
            <a:r>
              <a:rPr lang="it-IT" sz="1100" dirty="0" smtClean="0">
                <a:solidFill>
                  <a:srgbClr val="415464"/>
                </a:solidFill>
              </a:rPr>
              <a:t>sul </a:t>
            </a:r>
            <a:r>
              <a:rPr lang="it-IT" sz="1100" dirty="0">
                <a:solidFill>
                  <a:srgbClr val="415464"/>
                </a:solidFill>
              </a:rPr>
              <a:t>lato dell’offerta. </a:t>
            </a:r>
            <a:endParaRPr lang="it-IT" sz="1100" dirty="0" smtClean="0">
              <a:solidFill>
                <a:srgbClr val="415464"/>
              </a:solidFill>
            </a:endParaRP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b="1" dirty="0" smtClean="0">
                <a:solidFill>
                  <a:srgbClr val="415464"/>
                </a:solidFill>
              </a:rPr>
              <a:t>La dinamica dei servizi rimarrà ancora debole</a:t>
            </a:r>
            <a:r>
              <a:rPr lang="it-IT" sz="1100" b="1" dirty="0">
                <a:solidFill>
                  <a:srgbClr val="415464"/>
                </a:solidFill>
              </a:rPr>
              <a:t>: </a:t>
            </a:r>
            <a:r>
              <a:rPr lang="it-IT" sz="1100" dirty="0" smtClean="0">
                <a:solidFill>
                  <a:srgbClr val="415464"/>
                </a:solidFill>
              </a:rPr>
              <a:t>crescita nulla – se non negativa – nel 2021, dopo il crollo del 21,9</a:t>
            </a:r>
            <a:r>
              <a:rPr lang="it-IT" sz="1100" dirty="0">
                <a:solidFill>
                  <a:srgbClr val="415464"/>
                </a:solidFill>
              </a:rPr>
              <a:t>%</a:t>
            </a:r>
            <a:r>
              <a:rPr lang="it-IT" sz="1100" dirty="0" smtClean="0">
                <a:solidFill>
                  <a:srgbClr val="415464"/>
                </a:solidFill>
              </a:rPr>
              <a:t> nel 2020. 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b="1" dirty="0" smtClean="0">
                <a:solidFill>
                  <a:srgbClr val="415464"/>
                </a:solidFill>
              </a:rPr>
              <a:t>La </a:t>
            </a:r>
            <a:r>
              <a:rPr lang="it-IT" sz="1100" b="1" dirty="0" smtClean="0">
                <a:solidFill>
                  <a:srgbClr val="415464"/>
                </a:solidFill>
              </a:rPr>
              <a:t>ripresa per l’export dei servizi </a:t>
            </a:r>
            <a:r>
              <a:rPr lang="it-IT" sz="1100" b="1" dirty="0" smtClean="0">
                <a:solidFill>
                  <a:srgbClr val="415464"/>
                </a:solidFill>
              </a:rPr>
              <a:t>sarà dunque rimandata al 2022 e agli anni successivi</a:t>
            </a:r>
            <a:r>
              <a:rPr lang="it-IT" sz="1100" dirty="0">
                <a:solidFill>
                  <a:srgbClr val="415464"/>
                </a:solidFill>
              </a:rPr>
              <a:t> </a:t>
            </a:r>
            <a:r>
              <a:rPr lang="it-IT" sz="1100" dirty="0" smtClean="0">
                <a:solidFill>
                  <a:srgbClr val="415464"/>
                </a:solidFill>
              </a:rPr>
              <a:t>quando la campagna di distribuzione dei vaccini raggiungerà un buon ritmo anche nei Paesi emergenti. </a:t>
            </a:r>
            <a:r>
              <a:rPr lang="it-IT" sz="1100" dirty="0" smtClean="0">
                <a:solidFill>
                  <a:srgbClr val="415464"/>
                </a:solidFill>
              </a:rPr>
              <a:t>Si </a:t>
            </a:r>
            <a:r>
              <a:rPr lang="it-IT" sz="1100" dirty="0" smtClean="0">
                <a:solidFill>
                  <a:srgbClr val="415464"/>
                </a:solidFill>
              </a:rPr>
              <a:t>prevede una crescita media </a:t>
            </a:r>
            <a:r>
              <a:rPr lang="it-IT" sz="1100" dirty="0" smtClean="0">
                <a:solidFill>
                  <a:srgbClr val="415464"/>
                </a:solidFill>
              </a:rPr>
              <a:t>annua in volume </a:t>
            </a:r>
            <a:r>
              <a:rPr lang="it-IT" sz="1100" dirty="0" smtClean="0">
                <a:solidFill>
                  <a:srgbClr val="415464"/>
                </a:solidFill>
              </a:rPr>
              <a:t>del 9,5% nel triennio 2022-24 (+7,4% in media il dato tra 2014 e 2019). </a:t>
            </a:r>
          </a:p>
        </p:txBody>
      </p:sp>
      <p:sp>
        <p:nvSpPr>
          <p:cNvPr id="15" name="Rettangolo 14"/>
          <p:cNvSpPr/>
          <p:nvPr/>
        </p:nvSpPr>
        <p:spPr>
          <a:xfrm>
            <a:off x="233828" y="1033911"/>
            <a:ext cx="45720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rgbClr val="415364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it-IT" sz="1400" b="1" dirty="0"/>
              <a:t>Commercio internazionale di beni e servizi </a:t>
            </a:r>
          </a:p>
          <a:p>
            <a:pPr algn="ctr">
              <a:defRPr sz="1400" b="0" i="0" u="none" strike="noStrike" kern="1200" spc="0" baseline="0">
                <a:solidFill>
                  <a:srgbClr val="415364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it-IT" sz="1200" i="1" dirty="0" smtClean="0"/>
              <a:t>(var. % annua; in volume)</a:t>
            </a:r>
            <a:endParaRPr lang="it-IT" sz="1200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381867" y="4730407"/>
            <a:ext cx="36552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it-IT" sz="800" dirty="0" smtClean="0"/>
              <a:t>Fonte: </a:t>
            </a:r>
            <a:r>
              <a:rPr lang="it-IT" sz="800" dirty="0"/>
              <a:t>SACE, </a:t>
            </a:r>
            <a:r>
              <a:rPr lang="it-IT" sz="800" dirty="0" smtClean="0"/>
              <a:t>Rapporto Export 2021</a:t>
            </a:r>
            <a:r>
              <a:rPr lang="it-IT" sz="800" dirty="0"/>
              <a:t>, settembre </a:t>
            </a:r>
            <a:r>
              <a:rPr lang="it-IT" sz="800" dirty="0" smtClean="0"/>
              <a:t>2021; Oxford Economics.</a:t>
            </a:r>
            <a:endParaRPr lang="it-IT" sz="800" dirty="0"/>
          </a:p>
        </p:txBody>
      </p:sp>
      <p:sp>
        <p:nvSpPr>
          <p:cNvPr id="9" name="Rettangolo arrotondato 8"/>
          <p:cNvSpPr/>
          <p:nvPr/>
        </p:nvSpPr>
        <p:spPr>
          <a:xfrm>
            <a:off x="3377057" y="4035645"/>
            <a:ext cx="1320035" cy="584392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3383931" y="3966699"/>
            <a:ext cx="1313161" cy="792225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 algn="ctr"/>
            <a:r>
              <a:rPr lang="it-IT" sz="800" dirty="0" smtClean="0">
                <a:solidFill>
                  <a:srgbClr val="005392"/>
                </a:solidFill>
              </a:rPr>
              <a:t>Ultime previsioni Oxford Economics servizi</a:t>
            </a:r>
          </a:p>
          <a:p>
            <a:pPr algn="ctr"/>
            <a:r>
              <a:rPr lang="it-IT" sz="800" dirty="0" smtClean="0">
                <a:solidFill>
                  <a:srgbClr val="005392"/>
                </a:solidFill>
              </a:rPr>
              <a:t>2021: -9,2%</a:t>
            </a:r>
          </a:p>
          <a:p>
            <a:pPr algn="ctr"/>
            <a:r>
              <a:rPr lang="it-IT" sz="800" dirty="0" smtClean="0">
                <a:solidFill>
                  <a:srgbClr val="005392"/>
                </a:solidFill>
              </a:rPr>
              <a:t>2022: +20,0%</a:t>
            </a:r>
          </a:p>
          <a:p>
            <a:pPr algn="l"/>
            <a:endParaRPr lang="it-IT" sz="1050" dirty="0" smtClean="0"/>
          </a:p>
        </p:txBody>
      </p:sp>
      <p:cxnSp>
        <p:nvCxnSpPr>
          <p:cNvPr id="3" name="Connettore diritto 2"/>
          <p:cNvCxnSpPr/>
          <p:nvPr/>
        </p:nvCxnSpPr>
        <p:spPr>
          <a:xfrm flipH="1">
            <a:off x="4050825" y="2701949"/>
            <a:ext cx="53662" cy="133369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diritto 12"/>
          <p:cNvCxnSpPr/>
          <p:nvPr/>
        </p:nvCxnSpPr>
        <p:spPr>
          <a:xfrm flipH="1">
            <a:off x="4303818" y="2014430"/>
            <a:ext cx="45382" cy="202121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741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ttangolo 42"/>
          <p:cNvSpPr/>
          <p:nvPr/>
        </p:nvSpPr>
        <p:spPr>
          <a:xfrm>
            <a:off x="4856309" y="631469"/>
            <a:ext cx="3716518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b="1" dirty="0" smtClean="0">
                <a:solidFill>
                  <a:srgbClr val="415364"/>
                </a:solidFill>
              </a:rPr>
              <a:t>Il valore delle esportazioni italiane di beni è atteso in forte ripresa nel 2021 </a:t>
            </a:r>
            <a:r>
              <a:rPr lang="it-IT" sz="1100" dirty="0" smtClean="0">
                <a:solidFill>
                  <a:srgbClr val="415364"/>
                </a:solidFill>
              </a:rPr>
              <a:t>(+11,3%), più </a:t>
            </a:r>
            <a:r>
              <a:rPr lang="it-IT" sz="1100" dirty="0">
                <a:solidFill>
                  <a:srgbClr val="415364"/>
                </a:solidFill>
              </a:rPr>
              <a:t>che compensando quanto “perso” nel </a:t>
            </a:r>
            <a:r>
              <a:rPr lang="it-IT" sz="1100" dirty="0" smtClean="0">
                <a:solidFill>
                  <a:srgbClr val="415364"/>
                </a:solidFill>
              </a:rPr>
              <a:t>2020 (-9,7%). Questo </a:t>
            </a:r>
            <a:r>
              <a:rPr lang="it-IT" sz="1100" dirty="0">
                <a:solidFill>
                  <a:srgbClr val="415364"/>
                </a:solidFill>
              </a:rPr>
              <a:t>recupero, </a:t>
            </a:r>
            <a:r>
              <a:rPr lang="it-IT" sz="1100" dirty="0" smtClean="0">
                <a:solidFill>
                  <a:srgbClr val="415364"/>
                </a:solidFill>
              </a:rPr>
              <a:t>migliore </a:t>
            </a:r>
            <a:r>
              <a:rPr lang="it-IT" sz="1100" dirty="0">
                <a:solidFill>
                  <a:srgbClr val="415364"/>
                </a:solidFill>
              </a:rPr>
              <a:t>rispetto a quanto </a:t>
            </a:r>
            <a:r>
              <a:rPr lang="it-IT" sz="1100" dirty="0" smtClean="0">
                <a:solidFill>
                  <a:srgbClr val="415364"/>
                </a:solidFill>
              </a:rPr>
              <a:t>previsto </a:t>
            </a:r>
            <a:r>
              <a:rPr lang="it-IT" sz="1100" dirty="0">
                <a:solidFill>
                  <a:srgbClr val="415364"/>
                </a:solidFill>
              </a:rPr>
              <a:t>per i nostri principali </a:t>
            </a:r>
            <a:r>
              <a:rPr lang="it-IT" sz="1100" i="1" dirty="0">
                <a:solidFill>
                  <a:srgbClr val="415364"/>
                </a:solidFill>
              </a:rPr>
              <a:t>peer</a:t>
            </a:r>
            <a:r>
              <a:rPr lang="it-IT" sz="1100" dirty="0">
                <a:solidFill>
                  <a:srgbClr val="415364"/>
                </a:solidFill>
              </a:rPr>
              <a:t> </a:t>
            </a:r>
            <a:r>
              <a:rPr lang="it-IT" sz="1100" dirty="0" smtClean="0">
                <a:solidFill>
                  <a:srgbClr val="415364"/>
                </a:solidFill>
              </a:rPr>
              <a:t>europei, consentirà all’Italia </a:t>
            </a:r>
            <a:r>
              <a:rPr lang="it-IT" sz="1100" dirty="0">
                <a:solidFill>
                  <a:srgbClr val="415364"/>
                </a:solidFill>
              </a:rPr>
              <a:t>di mantenere invariata la propria quota di mercato </a:t>
            </a:r>
            <a:r>
              <a:rPr lang="it-IT" sz="1100" dirty="0" smtClean="0">
                <a:solidFill>
                  <a:srgbClr val="415364"/>
                </a:solidFill>
              </a:rPr>
              <a:t>mondiale. 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dirty="0" smtClean="0"/>
              <a:t>Al contrario, </a:t>
            </a:r>
            <a:r>
              <a:rPr lang="it-IT" sz="1100" b="1" dirty="0" smtClean="0"/>
              <a:t>le </a:t>
            </a:r>
            <a:r>
              <a:rPr lang="it-IT" sz="1100" b="1" dirty="0"/>
              <a:t>esportazioni italiane di servizi</a:t>
            </a:r>
            <a:r>
              <a:rPr lang="it-IT" sz="1100" dirty="0"/>
              <a:t> </a:t>
            </a:r>
            <a:r>
              <a:rPr lang="it-IT" sz="1100" dirty="0" smtClean="0"/>
              <a:t>nel </a:t>
            </a:r>
            <a:r>
              <a:rPr lang="it-IT" sz="1100" dirty="0"/>
              <a:t>2021 sono attese registrare un </a:t>
            </a:r>
            <a:r>
              <a:rPr lang="it-IT" sz="1100" dirty="0" smtClean="0"/>
              <a:t>recupero </a:t>
            </a:r>
            <a:r>
              <a:rPr lang="it-IT" sz="1100" dirty="0"/>
              <a:t>molto </a:t>
            </a:r>
            <a:r>
              <a:rPr lang="it-IT" sz="1100" dirty="0" smtClean="0"/>
              <a:t>parziale (+5,1</a:t>
            </a:r>
            <a:r>
              <a:rPr lang="it-IT" sz="1100" dirty="0" smtClean="0"/>
              <a:t>%; -0,1% nel </a:t>
            </a:r>
            <a:r>
              <a:rPr lang="it-IT" sz="1100" dirty="0" smtClean="0">
                <a:solidFill>
                  <a:srgbClr val="415464"/>
                </a:solidFill>
              </a:rPr>
              <a:t>primo </a:t>
            </a:r>
            <a:r>
              <a:rPr lang="it-IT" sz="1100" dirty="0">
                <a:solidFill>
                  <a:srgbClr val="415464"/>
                </a:solidFill>
              </a:rPr>
              <a:t>semestre </a:t>
            </a:r>
            <a:r>
              <a:rPr lang="it-IT" sz="1100" dirty="0" smtClean="0">
                <a:solidFill>
                  <a:srgbClr val="415464"/>
                </a:solidFill>
              </a:rPr>
              <a:t>di quest’anno rispetto allo stesso periodo del 2020</a:t>
            </a:r>
            <a:r>
              <a:rPr lang="it-IT" sz="1100" dirty="0" smtClean="0"/>
              <a:t>), </a:t>
            </a:r>
            <a:r>
              <a:rPr lang="it-IT" sz="1100" dirty="0" smtClean="0"/>
              <a:t>dopo il crollo del </a:t>
            </a:r>
            <a:r>
              <a:rPr lang="it-IT" sz="1100" dirty="0"/>
              <a:t>30% </a:t>
            </a:r>
            <a:r>
              <a:rPr lang="it-IT" sz="1100" dirty="0" smtClean="0"/>
              <a:t>lo scorso anno, raggiungendo i </a:t>
            </a:r>
            <a:r>
              <a:rPr lang="it-IT" sz="1100" dirty="0"/>
              <a:t>80 miliardi di euro in </a:t>
            </a:r>
            <a:r>
              <a:rPr lang="it-IT" sz="1100" dirty="0" smtClean="0"/>
              <a:t>valore. 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b="1" dirty="0" smtClean="0"/>
              <a:t>La </a:t>
            </a:r>
            <a:r>
              <a:rPr lang="it-IT" sz="1100" b="1" dirty="0"/>
              <a:t>vera e propria ripresa avverrà solamente nel 2022 </a:t>
            </a:r>
            <a:r>
              <a:rPr lang="it-IT" sz="1100" dirty="0"/>
              <a:t>quando l’export di servizi tornerà allo stesso livello del 2019, grazie a un incremento del </a:t>
            </a:r>
            <a:r>
              <a:rPr lang="it-IT" sz="1100" dirty="0" smtClean="0"/>
              <a:t>35,1%. Secondo </a:t>
            </a:r>
            <a:r>
              <a:rPr lang="it-IT" sz="1100" dirty="0" smtClean="0">
                <a:solidFill>
                  <a:srgbClr val="415364"/>
                </a:solidFill>
              </a:rPr>
              <a:t>le </a:t>
            </a:r>
            <a:r>
              <a:rPr lang="it-IT" sz="1100" dirty="0">
                <a:solidFill>
                  <a:srgbClr val="415364"/>
                </a:solidFill>
              </a:rPr>
              <a:t>ultime previsioni </a:t>
            </a:r>
            <a:r>
              <a:rPr lang="it-IT" sz="1100" dirty="0" smtClean="0">
                <a:solidFill>
                  <a:srgbClr val="415364"/>
                </a:solidFill>
              </a:rPr>
              <a:t>pre-crisi, invece, </a:t>
            </a:r>
            <a:r>
              <a:rPr lang="it-IT" sz="1100" dirty="0">
                <a:solidFill>
                  <a:srgbClr val="415364"/>
                </a:solidFill>
              </a:rPr>
              <a:t>l’export di servizi nel 2022 avrebbe totalizzato 121 miliardi di euro. 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b="1" dirty="0" smtClean="0"/>
              <a:t>La </a:t>
            </a:r>
            <a:r>
              <a:rPr lang="it-IT" sz="1100" b="1" dirty="0"/>
              <a:t>crescita proseguirà anche nel biennio successivo a un ritmo del 5,0%</a:t>
            </a:r>
            <a:r>
              <a:rPr lang="it-IT" sz="1100" dirty="0"/>
              <a:t>, in media, toccando i 120 miliardi di euro alla fine dell’orizzonte di previsione. </a:t>
            </a:r>
            <a:endParaRPr lang="it-IT" sz="1100" dirty="0" smtClean="0"/>
          </a:p>
        </p:txBody>
      </p:sp>
      <p:sp>
        <p:nvSpPr>
          <p:cNvPr id="28" name="Rettangolo 27"/>
          <p:cNvSpPr/>
          <p:nvPr/>
        </p:nvSpPr>
        <p:spPr>
          <a:xfrm>
            <a:off x="467513" y="766339"/>
            <a:ext cx="45720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rgbClr val="415364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it-IT" sz="1400" b="1" dirty="0"/>
              <a:t>Esportazioni italiane di beni e servizi</a:t>
            </a:r>
            <a:endParaRPr lang="it-IT" sz="1400" dirty="0"/>
          </a:p>
          <a:p>
            <a:pPr algn="ctr">
              <a:defRPr sz="1400" b="0" i="0" u="none" strike="noStrike" kern="1200" spc="0" baseline="0">
                <a:solidFill>
                  <a:srgbClr val="415364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it-IT" sz="1200" i="1" dirty="0"/>
              <a:t>(valori </a:t>
            </a:r>
            <a:r>
              <a:rPr lang="it-IT" sz="1200" i="1" dirty="0" smtClean="0"/>
              <a:t>correnti; miliardi </a:t>
            </a:r>
            <a:r>
              <a:rPr lang="it-IT" sz="1200" i="1" dirty="0"/>
              <a:t>di </a:t>
            </a:r>
            <a:r>
              <a:rPr lang="it-IT" sz="1200" i="1" dirty="0" smtClean="0"/>
              <a:t>€; </a:t>
            </a:r>
            <a:r>
              <a:rPr lang="it-IT" sz="1200" i="1" dirty="0"/>
              <a:t>var. % </a:t>
            </a:r>
            <a:r>
              <a:rPr lang="it-IT" sz="1200" i="1" dirty="0" smtClean="0"/>
              <a:t>annua)</a:t>
            </a:r>
            <a:endParaRPr lang="it-IT" sz="1200" dirty="0"/>
          </a:p>
        </p:txBody>
      </p:sp>
      <p:sp>
        <p:nvSpPr>
          <p:cNvPr id="10" name="Segnaposto numero diapositiva 3">
            <a:extLst>
              <a:ext uri="{FF2B5EF4-FFF2-40B4-BE49-F238E27FC236}">
                <a16:creationId xmlns:a16="http://schemas.microsoft.com/office/drawing/2014/main" id="{52C954B1-B0F4-4E12-BE66-48509ABAF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0825" y="4723393"/>
            <a:ext cx="1008062" cy="183687"/>
          </a:xfrm>
        </p:spPr>
        <p:txBody>
          <a:bodyPr/>
          <a:lstStyle/>
          <a:p>
            <a:fld id="{608DA0FE-9C19-F746-8419-6700E348BF78}" type="slidenum">
              <a:rPr lang="it-IT" smtClean="0"/>
              <a:pPr/>
              <a:t>3</a:t>
            </a:fld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 rotWithShape="1">
          <a:blip r:embed="rId3"/>
          <a:srcRect b="3944"/>
          <a:stretch/>
        </p:blipFill>
        <p:spPr>
          <a:xfrm>
            <a:off x="582670" y="1258782"/>
            <a:ext cx="3809944" cy="3162044"/>
          </a:xfrm>
          <a:prstGeom prst="rect">
            <a:avLst/>
          </a:prstGeom>
        </p:spPr>
      </p:pic>
      <p:sp>
        <p:nvSpPr>
          <p:cNvPr id="11" name="CasellaDiTesto 10"/>
          <p:cNvSpPr txBox="1"/>
          <p:nvPr/>
        </p:nvSpPr>
        <p:spPr>
          <a:xfrm>
            <a:off x="385010" y="4740286"/>
            <a:ext cx="51357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it-IT" sz="800" dirty="0" smtClean="0"/>
              <a:t>Fonte: SACE, Rapporto Export 2021, settembre 2021; SACE, Rapporto Export Interim 2019, dicembre 2019. </a:t>
            </a:r>
            <a:endParaRPr lang="it-IT" sz="800" dirty="0"/>
          </a:p>
        </p:txBody>
      </p:sp>
      <p:sp>
        <p:nvSpPr>
          <p:cNvPr id="13" name="Segnaposto testo 1">
            <a:extLst>
              <a:ext uri="{FF2B5EF4-FFF2-40B4-BE49-F238E27FC236}">
                <a16:creationId xmlns:a16="http://schemas.microsoft.com/office/drawing/2014/main" id="{83C8497E-5AF7-422B-B28A-57318539F4E5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50825" y="287418"/>
            <a:ext cx="8728283" cy="287337"/>
          </a:xfrm>
        </p:spPr>
        <p:txBody>
          <a:bodyPr/>
          <a:lstStyle/>
          <a:p>
            <a:r>
              <a:rPr lang="it-IT" dirty="0" smtClean="0"/>
              <a:t>Il recupero dell’export </a:t>
            </a:r>
            <a:r>
              <a:rPr lang="it-IT" dirty="0"/>
              <a:t>italiano passa </a:t>
            </a:r>
            <a:r>
              <a:rPr lang="it-IT" dirty="0" smtClean="0"/>
              <a:t>dai beni, per i servizi occorre tempo</a:t>
            </a:r>
            <a:endParaRPr lang="it-IT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522515" y="3368842"/>
            <a:ext cx="4056361" cy="1051984"/>
          </a:xfrm>
          <a:prstGeom prst="rect">
            <a:avLst/>
          </a:prstGeom>
          <a:noFill/>
          <a:ln w="28575">
            <a:solidFill>
              <a:srgbClr val="E30613"/>
            </a:solidFill>
            <a:prstDash val="dash"/>
          </a:ln>
        </p:spPr>
        <p:txBody>
          <a:bodyPr vert="horz" wrap="square" lIns="91440" tIns="45720" rIns="91440" bIns="45720" rtlCol="0" anchor="b">
            <a:normAutofit/>
          </a:bodyPr>
          <a:lstStyle/>
          <a:p>
            <a:pPr algn="l"/>
            <a:endParaRPr lang="it-IT" dirty="0" smtClean="0">
              <a:solidFill>
                <a:srgbClr val="E306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8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tangolo 27"/>
          <p:cNvSpPr/>
          <p:nvPr/>
        </p:nvSpPr>
        <p:spPr>
          <a:xfrm>
            <a:off x="472639" y="651735"/>
            <a:ext cx="45720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rgbClr val="415364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it-IT" sz="1400" b="1" dirty="0" smtClean="0"/>
              <a:t>Composizione export italiano dei servizi in valore*</a:t>
            </a:r>
          </a:p>
          <a:p>
            <a:pPr algn="ctr">
              <a:defRPr sz="1400" b="0" i="0" u="none" strike="noStrike" kern="1200" spc="0" baseline="0">
                <a:solidFill>
                  <a:srgbClr val="415364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it-IT" sz="1200" i="1" dirty="0" smtClean="0"/>
              <a:t>(peso % 2020)</a:t>
            </a:r>
            <a:endParaRPr lang="it-IT" sz="1200" dirty="0"/>
          </a:p>
        </p:txBody>
      </p:sp>
      <p:sp>
        <p:nvSpPr>
          <p:cNvPr id="10" name="Segnaposto numero diapositiva 3">
            <a:extLst>
              <a:ext uri="{FF2B5EF4-FFF2-40B4-BE49-F238E27FC236}">
                <a16:creationId xmlns:a16="http://schemas.microsoft.com/office/drawing/2014/main" id="{52C954B1-B0F4-4E12-BE66-48509ABAF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0825" y="4723393"/>
            <a:ext cx="1008062" cy="183687"/>
          </a:xfrm>
        </p:spPr>
        <p:txBody>
          <a:bodyPr/>
          <a:lstStyle/>
          <a:p>
            <a:fld id="{608DA0FE-9C19-F746-8419-6700E348BF78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354658" y="4465986"/>
            <a:ext cx="7806190" cy="487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it-IT" sz="800" dirty="0" smtClean="0"/>
              <a:t>Fonte: Eurostat.</a:t>
            </a:r>
          </a:p>
          <a:p>
            <a:pPr algn="just">
              <a:spcAft>
                <a:spcPts val="200"/>
              </a:spcAft>
            </a:pPr>
            <a:r>
              <a:rPr lang="it-IT" sz="800" dirty="0" smtClean="0"/>
              <a:t>*Nella categoria Altro sono stati inclusi: servizi assicurativi e pensionistici (1,2%), beni e servizi delle amministrazioni pubbliche (0,9%), manutenzione e riparazione (0,7%), costruzioni (0,4%) e servizi personali, culturali e ricreativi (0,4%).</a:t>
            </a:r>
            <a:endParaRPr lang="it-IT" sz="800" dirty="0"/>
          </a:p>
        </p:txBody>
      </p:sp>
      <p:sp>
        <p:nvSpPr>
          <p:cNvPr id="13" name="Segnaposto testo 1">
            <a:extLst>
              <a:ext uri="{FF2B5EF4-FFF2-40B4-BE49-F238E27FC236}">
                <a16:creationId xmlns:a16="http://schemas.microsoft.com/office/drawing/2014/main" id="{83C8497E-5AF7-422B-B28A-57318539F4E5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50825" y="323026"/>
            <a:ext cx="8728283" cy="287337"/>
          </a:xfrm>
        </p:spPr>
        <p:txBody>
          <a:bodyPr/>
          <a:lstStyle/>
          <a:p>
            <a:r>
              <a:rPr lang="it-IT" dirty="0" smtClean="0"/>
              <a:t>La composizione dell’export italiano dei servizi</a:t>
            </a:r>
            <a:endParaRPr lang="it-IT" dirty="0"/>
          </a:p>
        </p:txBody>
      </p:sp>
      <p:sp>
        <p:nvSpPr>
          <p:cNvPr id="9" name="Rettangolo 8"/>
          <p:cNvSpPr/>
          <p:nvPr/>
        </p:nvSpPr>
        <p:spPr>
          <a:xfrm>
            <a:off x="4934163" y="745767"/>
            <a:ext cx="3804310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b="1" dirty="0" smtClean="0"/>
              <a:t>L’export dei servizi è passato dal rappresentare il 18,5% delle esportazioni italiane complessive nel 2019 al 15,0% lo scorso anno</a:t>
            </a:r>
            <a:r>
              <a:rPr lang="it-IT" sz="1100" dirty="0" smtClean="0"/>
              <a:t>; in valore si è abbassato da 109 a 76 miliardi di euro. 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b="1" dirty="0">
                <a:solidFill>
                  <a:srgbClr val="415364"/>
                </a:solidFill>
              </a:rPr>
              <a:t>Nel contesto internazionale, le esportazioni italiane di servizi nel 2020 rappresentavano una quota del 2,3% </a:t>
            </a:r>
            <a:r>
              <a:rPr lang="it-IT" sz="1100" dirty="0">
                <a:solidFill>
                  <a:srgbClr val="415364"/>
                </a:solidFill>
              </a:rPr>
              <a:t>(2,8% nel 2019) dell’export complessivo di servizi dei Paesi Ocse, dietro ai principali </a:t>
            </a:r>
            <a:r>
              <a:rPr lang="it-IT" sz="1100" i="1" dirty="0">
                <a:solidFill>
                  <a:srgbClr val="415364"/>
                </a:solidFill>
              </a:rPr>
              <a:t>peer </a:t>
            </a:r>
            <a:r>
              <a:rPr lang="it-IT" sz="1100" dirty="0">
                <a:solidFill>
                  <a:srgbClr val="415364"/>
                </a:solidFill>
              </a:rPr>
              <a:t>europei. </a:t>
            </a:r>
            <a:endParaRPr lang="it-IT" sz="1100" dirty="0" smtClean="0">
              <a:solidFill>
                <a:srgbClr val="415364"/>
              </a:solidFill>
            </a:endParaRP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b="1" dirty="0" smtClean="0">
                <a:solidFill>
                  <a:srgbClr val="415364"/>
                </a:solidFill>
              </a:rPr>
              <a:t>Nel </a:t>
            </a:r>
            <a:r>
              <a:rPr lang="it-IT" sz="1100" b="1" dirty="0">
                <a:solidFill>
                  <a:srgbClr val="415364"/>
                </a:solidFill>
              </a:rPr>
              <a:t>2020 la componente «altri servizi alle imprese» ha mantenuto il peso maggiore dell’export complessivo dei servizi</a:t>
            </a:r>
            <a:r>
              <a:rPr lang="it-IT" sz="1100" dirty="0">
                <a:solidFill>
                  <a:srgbClr val="415364"/>
                </a:solidFill>
              </a:rPr>
              <a:t>, dopo il lieve calo dello 0,6% sul 2019. In questo comparto sono compresi i servizi tecnici, connessi al commercio e altri servizi, i servizi di consulenza manageriale e infine quelli di ricerca e sviluppo.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b="1" dirty="0" smtClean="0">
                <a:solidFill>
                  <a:srgbClr val="415364"/>
                </a:solidFill>
              </a:rPr>
              <a:t>Nonostante </a:t>
            </a:r>
            <a:r>
              <a:rPr lang="it-IT" sz="1100" b="1" dirty="0" smtClean="0">
                <a:solidFill>
                  <a:srgbClr val="415364"/>
                </a:solidFill>
              </a:rPr>
              <a:t>la pandemia alcune componenti dell’export di servizi hanno registrato incrementi rispetto al 2019:</a:t>
            </a:r>
            <a:r>
              <a:rPr lang="it-IT" sz="1100" dirty="0" smtClean="0">
                <a:solidFill>
                  <a:srgbClr val="415364"/>
                </a:solidFill>
              </a:rPr>
              <a:t> i servizi finanziari (+</a:t>
            </a:r>
            <a:r>
              <a:rPr lang="it-IT" sz="1100" dirty="0" smtClean="0">
                <a:solidFill>
                  <a:srgbClr val="415364"/>
                </a:solidFill>
              </a:rPr>
              <a:t>7,4%) </a:t>
            </a:r>
            <a:r>
              <a:rPr lang="it-IT" sz="1100" dirty="0" smtClean="0">
                <a:solidFill>
                  <a:srgbClr val="415364"/>
                </a:solidFill>
              </a:rPr>
              <a:t>e quelli di lavorazione per conto terzi (+2,4%). Particolarmente colpiti invece il settore turistico (-60,6%), i trasporti       (-31,1%) e le telecomunicazioni (-5,4</a:t>
            </a:r>
            <a:r>
              <a:rPr lang="it-IT" sz="1100" dirty="0" smtClean="0">
                <a:solidFill>
                  <a:srgbClr val="415364"/>
                </a:solidFill>
              </a:rPr>
              <a:t>%).</a:t>
            </a:r>
            <a:endParaRPr lang="it-IT" sz="1100" dirty="0" smtClean="0">
              <a:solidFill>
                <a:srgbClr val="415364"/>
              </a:solidFill>
            </a:endParaRPr>
          </a:p>
        </p:txBody>
      </p:sp>
      <p:graphicFrame>
        <p:nvGraphicFramePr>
          <p:cNvPr id="14" name="Gra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2408477"/>
              </p:ext>
            </p:extLst>
          </p:nvPr>
        </p:nvGraphicFramePr>
        <p:xfrm>
          <a:off x="417401" y="1144177"/>
          <a:ext cx="4516762" cy="32755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0458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/>
          <p:nvPr/>
        </p:nvSpPr>
        <p:spPr>
          <a:xfrm>
            <a:off x="323135" y="715019"/>
            <a:ext cx="4076986" cy="3946357"/>
          </a:xfrm>
          <a:prstGeom prst="roundRect">
            <a:avLst/>
          </a:prstGeom>
          <a:noFill/>
          <a:ln>
            <a:solidFill>
              <a:srgbClr val="0053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Segnaposto numero diapositiva 3">
            <a:extLst>
              <a:ext uri="{FF2B5EF4-FFF2-40B4-BE49-F238E27FC236}">
                <a16:creationId xmlns:a16="http://schemas.microsoft.com/office/drawing/2014/main" id="{52C954B1-B0F4-4E12-BE66-48509ABAF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0825" y="4723393"/>
            <a:ext cx="1008062" cy="183687"/>
          </a:xfrm>
        </p:spPr>
        <p:txBody>
          <a:bodyPr/>
          <a:lstStyle/>
          <a:p>
            <a:fld id="{608DA0FE-9C19-F746-8419-6700E348BF78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13" name="Segnaposto testo 1">
            <a:extLst>
              <a:ext uri="{FF2B5EF4-FFF2-40B4-BE49-F238E27FC236}">
                <a16:creationId xmlns:a16="http://schemas.microsoft.com/office/drawing/2014/main" id="{83C8497E-5AF7-422B-B28A-57318539F4E5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50825" y="321443"/>
            <a:ext cx="8728283" cy="287337"/>
          </a:xfrm>
        </p:spPr>
        <p:txBody>
          <a:bodyPr/>
          <a:lstStyle/>
          <a:p>
            <a:r>
              <a:rPr lang="it-IT" dirty="0" smtClean="0"/>
              <a:t>Turismo e trasporti, i due comparti chiave</a:t>
            </a:r>
            <a:endParaRPr lang="it-IT" dirty="0"/>
          </a:p>
        </p:txBody>
      </p:sp>
      <p:sp>
        <p:nvSpPr>
          <p:cNvPr id="9" name="Rettangolo 8"/>
          <p:cNvSpPr/>
          <p:nvPr/>
        </p:nvSpPr>
        <p:spPr>
          <a:xfrm>
            <a:off x="4649972" y="880944"/>
            <a:ext cx="37908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b="1" dirty="0"/>
              <a:t>Impatti significativi si sono osservati anche sul settore fieristico</a:t>
            </a:r>
            <a:r>
              <a:rPr lang="it-IT" sz="1100" dirty="0"/>
              <a:t>, un’importante componente del turismo d’affari, che dall’inizio della pandemia, salvo pochi intermezzi, ha subìto forti limitazioni alla propria attività fino a </a:t>
            </a:r>
            <a:r>
              <a:rPr lang="it-IT" sz="1100" dirty="0" smtClean="0"/>
              <a:t>metà giugno </a:t>
            </a:r>
            <a:r>
              <a:rPr lang="it-IT" sz="1100" dirty="0"/>
              <a:t>2021 quando il governo ha consentito nuovamente lo svolgimento in presenza, anche se controllata, delle </a:t>
            </a:r>
            <a:r>
              <a:rPr lang="it-IT" sz="1100" dirty="0" smtClean="0"/>
              <a:t>fiere.</a:t>
            </a:r>
            <a:endParaRPr lang="it-IT" sz="1100" b="1" dirty="0"/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b="1" dirty="0">
                <a:solidFill>
                  <a:srgbClr val="415364"/>
                </a:solidFill>
              </a:rPr>
              <a:t>I </a:t>
            </a:r>
            <a:r>
              <a:rPr lang="it-IT" sz="1100" b="1" dirty="0" smtClean="0"/>
              <a:t>trasporti sono la terza </a:t>
            </a:r>
            <a:r>
              <a:rPr lang="it-IT" sz="1100" b="1" dirty="0"/>
              <a:t>componente </a:t>
            </a:r>
            <a:r>
              <a:rPr lang="it-IT" sz="1100" b="1" dirty="0" smtClean="0"/>
              <a:t>delle esportazioni dei servizi italiani</a:t>
            </a:r>
            <a:r>
              <a:rPr lang="it-IT" sz="1100" dirty="0" smtClean="0"/>
              <a:t> </a:t>
            </a:r>
            <a:r>
              <a:rPr lang="it-IT" sz="1100" dirty="0"/>
              <a:t>con una quota del </a:t>
            </a:r>
            <a:r>
              <a:rPr lang="it-IT" sz="1100" dirty="0" smtClean="0"/>
              <a:t>12,1%, ridotta </a:t>
            </a:r>
            <a:r>
              <a:rPr lang="it-IT" sz="1100" dirty="0"/>
              <a:t>di circa un </a:t>
            </a:r>
            <a:r>
              <a:rPr lang="it-IT" sz="1100" dirty="0" smtClean="0"/>
              <a:t>terzo sul totale nel 2020. L’export dei trasporti ha </a:t>
            </a:r>
            <a:r>
              <a:rPr lang="it-IT" sz="1100" dirty="0"/>
              <a:t>particolarmente risentito dello stop alle attività produttive avvenuto a più riprese durante lo scorso </a:t>
            </a:r>
            <a:r>
              <a:rPr lang="it-IT" sz="1100" dirty="0" smtClean="0"/>
              <a:t>anno. 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dirty="0" smtClean="0"/>
              <a:t>Le esportazioni del comparto infatti potrebbero </a:t>
            </a:r>
            <a:r>
              <a:rPr lang="it-IT" sz="1100" dirty="0"/>
              <a:t>continuare a essere danneggiate dall’aumento dei costi di trasporto a livello globale. </a:t>
            </a:r>
            <a:r>
              <a:rPr lang="it-IT" sz="1100" dirty="0" smtClean="0"/>
              <a:t>I </a:t>
            </a:r>
            <a:r>
              <a:rPr lang="it-IT" sz="1100" dirty="0"/>
              <a:t>colli di bottiglia di carattere temporaneo sorti sul lato </a:t>
            </a:r>
            <a:r>
              <a:rPr lang="it-IT" sz="1100" dirty="0" smtClean="0"/>
              <a:t>dell’offerta, che hanno </a:t>
            </a:r>
            <a:r>
              <a:rPr lang="it-IT" sz="1100" dirty="0"/>
              <a:t>determinato un innalzamento dei prezzi applicati per il trasporto </a:t>
            </a:r>
            <a:r>
              <a:rPr lang="it-IT" sz="1100" dirty="0" smtClean="0"/>
              <a:t>merci, potrebbero tradursi </a:t>
            </a:r>
            <a:r>
              <a:rPr lang="it-IT" sz="1100" dirty="0"/>
              <a:t>in una minore domanda di servizi di spedizione nel corso del 2021.</a:t>
            </a:r>
            <a:endParaRPr lang="it-IT" sz="1100" dirty="0" smtClean="0">
              <a:solidFill>
                <a:srgbClr val="415364"/>
              </a:solidFill>
            </a:endParaRP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it-IT" sz="800" dirty="0" smtClean="0">
              <a:solidFill>
                <a:srgbClr val="415364"/>
              </a:solidFill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489098" y="880944"/>
            <a:ext cx="3791133" cy="3708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b="1" dirty="0">
                <a:solidFill>
                  <a:srgbClr val="415364"/>
                </a:solidFill>
              </a:rPr>
              <a:t>Il </a:t>
            </a:r>
            <a:r>
              <a:rPr lang="it-IT" sz="1100" b="1" dirty="0" smtClean="0">
                <a:solidFill>
                  <a:srgbClr val="415364"/>
                </a:solidFill>
              </a:rPr>
              <a:t>turismo </a:t>
            </a:r>
            <a:r>
              <a:rPr lang="it-IT" sz="1100" b="1" dirty="0">
                <a:solidFill>
                  <a:srgbClr val="415364"/>
                </a:solidFill>
              </a:rPr>
              <a:t>si conferma un elemento imprescindibile dell’export italiano </a:t>
            </a:r>
            <a:r>
              <a:rPr lang="it-IT" sz="1100" b="1" dirty="0" smtClean="0">
                <a:solidFill>
                  <a:srgbClr val="415364"/>
                </a:solidFill>
              </a:rPr>
              <a:t>dei servizi </a:t>
            </a:r>
            <a:r>
              <a:rPr lang="it-IT" sz="1100" dirty="0" smtClean="0">
                <a:solidFill>
                  <a:srgbClr val="415364"/>
                </a:solidFill>
              </a:rPr>
              <a:t>anche se lo scorso anno ne rappresentava </a:t>
            </a:r>
            <a:r>
              <a:rPr lang="it-IT" sz="1100" dirty="0">
                <a:solidFill>
                  <a:srgbClr val="415364"/>
                </a:solidFill>
              </a:rPr>
              <a:t>«solo» il 22,8% (</a:t>
            </a:r>
            <a:r>
              <a:rPr lang="it-IT" sz="1100" dirty="0"/>
              <a:t>18 punti percentuali in meno rispetto al 2019)</a:t>
            </a:r>
            <a:r>
              <a:rPr lang="it-IT" sz="1100" dirty="0">
                <a:solidFill>
                  <a:srgbClr val="415364"/>
                </a:solidFill>
              </a:rPr>
              <a:t> a causa del blocco degli spostamenti legato alla pandemia. 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dirty="0" smtClean="0"/>
              <a:t>Nonostante </a:t>
            </a:r>
            <a:r>
              <a:rPr lang="it-IT" sz="1100" dirty="0"/>
              <a:t>l’ampia </a:t>
            </a:r>
            <a:r>
              <a:rPr lang="it-IT" sz="1100" dirty="0" smtClean="0"/>
              <a:t>flessione del settore turistico, </a:t>
            </a:r>
            <a:r>
              <a:rPr lang="it-IT" sz="1100" b="1" dirty="0" smtClean="0"/>
              <a:t>nel 2020 la </a:t>
            </a:r>
            <a:r>
              <a:rPr lang="it-IT" sz="1100" b="1" dirty="0"/>
              <a:t>quota di mercato italiana delle entrate legate al turismo internazionale è salita al 3,7%</a:t>
            </a:r>
            <a:r>
              <a:rPr lang="it-IT" sz="1100" dirty="0"/>
              <a:t> (3,4% nel 2019), a causa dello stop ai flussi turistici che ha interessato tutto il </a:t>
            </a:r>
            <a:r>
              <a:rPr lang="it-IT" sz="1100" dirty="0" smtClean="0"/>
              <a:t>mondo. 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dirty="0" smtClean="0"/>
              <a:t>Il comparto infatti continuerà </a:t>
            </a:r>
            <a:r>
              <a:rPr lang="it-IT" sz="1100" dirty="0"/>
              <a:t>a risentire dell’incertezza relativa all’emergere di nuove varianti e delle limitazioni ai flussi turistici provenienti dall’area extra </a:t>
            </a:r>
            <a:r>
              <a:rPr lang="it-IT" sz="1100" dirty="0" smtClean="0"/>
              <a:t>europea, elementi che ne ritarderanno la ripresa. 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dirty="0" smtClean="0"/>
              <a:t>Servirà ancora tempo per ritornare ai livelli pre-Covid del numero di presenze straniere in Italia e questo avrà ripercussioni </a:t>
            </a:r>
            <a:r>
              <a:rPr lang="it-IT" sz="1100" dirty="0"/>
              <a:t>sulla filiera turistica </a:t>
            </a:r>
            <a:r>
              <a:rPr lang="it-IT" sz="1100" dirty="0" smtClean="0"/>
              <a:t>anche in </a:t>
            </a:r>
            <a:r>
              <a:rPr lang="it-IT" sz="1100" dirty="0"/>
              <a:t>termini, ad esempio, di minori entrate per il settore dell’accoglienza </a:t>
            </a:r>
            <a:r>
              <a:rPr lang="it-IT" sz="1100" dirty="0" smtClean="0"/>
              <a:t>e per </a:t>
            </a:r>
            <a:r>
              <a:rPr lang="it-IT" sz="1100" dirty="0"/>
              <a:t>l’esperienza dello shopping Made in Italy, specie nelle grandi città. </a:t>
            </a:r>
          </a:p>
        </p:txBody>
      </p:sp>
      <p:sp>
        <p:nvSpPr>
          <p:cNvPr id="8" name="Rettangolo arrotondato 7"/>
          <p:cNvSpPr/>
          <p:nvPr/>
        </p:nvSpPr>
        <p:spPr>
          <a:xfrm>
            <a:off x="4506879" y="715019"/>
            <a:ext cx="4076986" cy="3946357"/>
          </a:xfrm>
          <a:prstGeom prst="roundRect">
            <a:avLst/>
          </a:prstGeom>
          <a:noFill/>
          <a:ln>
            <a:solidFill>
              <a:srgbClr val="0053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381867" y="4729788"/>
            <a:ext cx="36552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it-IT" sz="800" dirty="0" smtClean="0"/>
              <a:t>Fonte: </a:t>
            </a:r>
            <a:r>
              <a:rPr lang="it-IT" sz="800" dirty="0"/>
              <a:t>SACE, </a:t>
            </a:r>
            <a:r>
              <a:rPr lang="it-IT" sz="800" dirty="0" smtClean="0"/>
              <a:t>Rapporto Export 2021</a:t>
            </a:r>
            <a:r>
              <a:rPr lang="it-IT" sz="800" dirty="0"/>
              <a:t>, settembre </a:t>
            </a:r>
            <a:r>
              <a:rPr lang="it-IT" sz="800" dirty="0" smtClean="0"/>
              <a:t>2021.</a:t>
            </a:r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188641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numero diapositiva 3">
            <a:extLst>
              <a:ext uri="{FF2B5EF4-FFF2-40B4-BE49-F238E27FC236}">
                <a16:creationId xmlns:a16="http://schemas.microsoft.com/office/drawing/2014/main" id="{52C954B1-B0F4-4E12-BE66-48509ABAF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0825" y="4723393"/>
            <a:ext cx="1008062" cy="183687"/>
          </a:xfrm>
        </p:spPr>
        <p:txBody>
          <a:bodyPr/>
          <a:lstStyle/>
          <a:p>
            <a:fld id="{608DA0FE-9C19-F746-8419-6700E348BF78}" type="slidenum">
              <a:rPr lang="it-IT" smtClean="0"/>
              <a:pPr/>
              <a:t>6</a:t>
            </a:fld>
            <a:endParaRPr lang="it-IT" dirty="0"/>
          </a:p>
        </p:txBody>
      </p:sp>
      <p:sp>
        <p:nvSpPr>
          <p:cNvPr id="13" name="Segnaposto testo 1">
            <a:extLst>
              <a:ext uri="{FF2B5EF4-FFF2-40B4-BE49-F238E27FC236}">
                <a16:creationId xmlns:a16="http://schemas.microsoft.com/office/drawing/2014/main" id="{83C8497E-5AF7-422B-B28A-57318539F4E5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50825" y="321443"/>
            <a:ext cx="8728283" cy="287337"/>
          </a:xfrm>
        </p:spPr>
        <p:txBody>
          <a:bodyPr/>
          <a:lstStyle/>
          <a:p>
            <a:r>
              <a:rPr lang="it-IT" dirty="0" smtClean="0"/>
              <a:t>Alcuni «take </a:t>
            </a:r>
            <a:r>
              <a:rPr lang="it-IT" dirty="0" smtClean="0"/>
              <a:t>home</a:t>
            </a:r>
            <a:r>
              <a:rPr lang="it-IT" dirty="0" smtClean="0"/>
              <a:t> </a:t>
            </a:r>
            <a:r>
              <a:rPr lang="it-IT" dirty="0" err="1" smtClean="0"/>
              <a:t>point</a:t>
            </a:r>
            <a:r>
              <a:rPr lang="it-IT" dirty="0" smtClean="0"/>
              <a:t>» </a:t>
            </a:r>
            <a:r>
              <a:rPr lang="it-IT" dirty="0" smtClean="0"/>
              <a:t>a livello strutturale</a:t>
            </a:r>
            <a:endParaRPr lang="it-IT" dirty="0"/>
          </a:p>
        </p:txBody>
      </p:sp>
      <p:sp>
        <p:nvSpPr>
          <p:cNvPr id="9" name="Rettangolo 8"/>
          <p:cNvSpPr/>
          <p:nvPr/>
        </p:nvSpPr>
        <p:spPr>
          <a:xfrm>
            <a:off x="5086830" y="616073"/>
            <a:ext cx="3720286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b="1" dirty="0" smtClean="0"/>
              <a:t>Il peso dell’export di servizi sul Pil italiano </a:t>
            </a:r>
            <a:r>
              <a:rPr lang="it-IT" sz="1100" dirty="0" smtClean="0"/>
              <a:t>fra </a:t>
            </a:r>
            <a:r>
              <a:rPr lang="it-IT" sz="1100" dirty="0"/>
              <a:t>il 1999 e il 2018, in media, </a:t>
            </a:r>
            <a:r>
              <a:rPr lang="it-IT" sz="1100" dirty="0" smtClean="0"/>
              <a:t>si attestato intorno al 5%, </a:t>
            </a:r>
            <a:r>
              <a:rPr lang="it-IT" sz="1100" b="1" dirty="0" smtClean="0"/>
              <a:t>molto al di sotto di quello dei principali </a:t>
            </a:r>
            <a:r>
              <a:rPr lang="it-IT" sz="1100" b="1" dirty="0" smtClean="0"/>
              <a:t>peer </a:t>
            </a:r>
            <a:r>
              <a:rPr lang="it-IT" sz="1100" b="1" dirty="0" smtClean="0"/>
              <a:t>europei</a:t>
            </a:r>
            <a:r>
              <a:rPr lang="it-IT" sz="1100" dirty="0" smtClean="0"/>
              <a:t>.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dirty="0" smtClean="0"/>
              <a:t>Anche la </a:t>
            </a:r>
            <a:r>
              <a:rPr lang="it-IT" sz="1100" b="1" dirty="0" smtClean="0"/>
              <a:t>dinamica nello stesso periodo è stata più accentuata per Germania, Francia e Spagna</a:t>
            </a:r>
            <a:r>
              <a:rPr lang="it-IT" sz="1100" dirty="0" smtClean="0"/>
              <a:t>: a fronte di una crescita media annua* tra l’8% e il 14% registrata dai </a:t>
            </a:r>
            <a:r>
              <a:rPr lang="it-IT" sz="1100" dirty="0" smtClean="0"/>
              <a:t>peer, </a:t>
            </a:r>
            <a:r>
              <a:rPr lang="it-IT" sz="1100" dirty="0" smtClean="0"/>
              <a:t>l’Italia è cresciuta del 4,2%. Nel solo periodo 2015-2018 le esportazioni italiane di servizi sono aumentate del 5,4%, ritmo maggiore di quelli di Francia e </a:t>
            </a:r>
            <a:r>
              <a:rPr lang="it-IT" sz="1100" dirty="0" smtClean="0"/>
              <a:t>Germania, trainate dalle grandi imprese a controllo estero.</a:t>
            </a:r>
            <a:endParaRPr lang="it-IT" sz="1100" dirty="0" smtClean="0"/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b="1" dirty="0" smtClean="0"/>
              <a:t>In termini di quota di mercato</a:t>
            </a:r>
            <a:r>
              <a:rPr lang="it-IT" sz="1100" dirty="0" smtClean="0"/>
              <a:t>, solo la Germania ha mantenuto una quota pressoché costante (intorno al 6%), mentre </a:t>
            </a:r>
            <a:r>
              <a:rPr lang="it-IT" sz="1100" b="1" dirty="0" smtClean="0"/>
              <a:t>Italia, Francia e Spagna hanno registrato importanti cali</a:t>
            </a:r>
            <a:r>
              <a:rPr lang="it-IT" sz="1100" dirty="0" smtClean="0"/>
              <a:t>. L'Italia in particolare ha visto la propria quota ridursi da oltre 4% a </a:t>
            </a:r>
            <a:r>
              <a:rPr lang="it-IT" sz="1100" dirty="0"/>
              <a:t>poco più </a:t>
            </a:r>
            <a:r>
              <a:rPr lang="it-IT" sz="1100" dirty="0" smtClean="0"/>
              <a:t>del 2%.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dirty="0" smtClean="0"/>
              <a:t>A livello di componenti, tra il 2000 e il 2007 </a:t>
            </a:r>
            <a:r>
              <a:rPr lang="it-IT" sz="1100" b="1" dirty="0">
                <a:solidFill>
                  <a:srgbClr val="415364"/>
                </a:solidFill>
              </a:rPr>
              <a:t>«altri servizi alle imprese» </a:t>
            </a:r>
            <a:r>
              <a:rPr lang="it-IT" sz="1100" dirty="0" smtClean="0"/>
              <a:t>hanno contribuito di più alla crescita </a:t>
            </a:r>
            <a:r>
              <a:rPr lang="it-IT" sz="1100" dirty="0"/>
              <a:t>dell’export di servizi </a:t>
            </a:r>
            <a:r>
              <a:rPr lang="it-IT" sz="1100" dirty="0" smtClean="0"/>
              <a:t>italiano; tra </a:t>
            </a:r>
            <a:r>
              <a:rPr lang="it-IT" sz="1100" dirty="0"/>
              <a:t>il 2010 e il </a:t>
            </a:r>
            <a:r>
              <a:rPr lang="it-IT" sz="1100" dirty="0" smtClean="0"/>
              <a:t>2018 invece è stato il </a:t>
            </a:r>
            <a:r>
              <a:rPr lang="it-IT" sz="1100" b="1" dirty="0" smtClean="0"/>
              <a:t>turismo</a:t>
            </a:r>
            <a:r>
              <a:rPr lang="it-IT" sz="1100" dirty="0" smtClean="0"/>
              <a:t> a dare l’impulso maggiore.</a:t>
            </a:r>
            <a:endParaRPr lang="it-IT" sz="1100" dirty="0">
              <a:solidFill>
                <a:srgbClr val="415364"/>
              </a:solidFill>
            </a:endParaRP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it-IT" sz="1100" dirty="0" smtClean="0">
              <a:solidFill>
                <a:srgbClr val="415364"/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381866" y="4729788"/>
            <a:ext cx="7386691" cy="364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it-IT" sz="800" dirty="0" smtClean="0"/>
              <a:t>Fonte: Moro e Tosti, </a:t>
            </a:r>
            <a:r>
              <a:rPr lang="it-IT" sz="800" i="1" dirty="0" smtClean="0"/>
              <a:t>Gli scambi internazionali di servizi dell’Italia: una storia di mancata crescita?</a:t>
            </a:r>
            <a:r>
              <a:rPr lang="it-IT" sz="800" dirty="0" smtClean="0"/>
              <a:t>,</a:t>
            </a:r>
            <a:r>
              <a:rPr lang="it-IT" sz="800" i="1" dirty="0" smtClean="0"/>
              <a:t> </a:t>
            </a:r>
            <a:r>
              <a:rPr lang="it-IT" sz="800" dirty="0"/>
              <a:t>Banca </a:t>
            </a:r>
            <a:r>
              <a:rPr lang="it-IT" sz="800" dirty="0" smtClean="0"/>
              <a:t>d’Italia, ottobre 2019.</a:t>
            </a:r>
          </a:p>
          <a:p>
            <a:pPr>
              <a:spcAft>
                <a:spcPts val="200"/>
              </a:spcAft>
            </a:pPr>
            <a:r>
              <a:rPr lang="it-IT" sz="800" dirty="0" smtClean="0"/>
              <a:t>*Tassi di crescita cumulati divisi per il numero di anni.</a:t>
            </a:r>
            <a:endParaRPr lang="it-IT" sz="800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3"/>
          <a:srcRect t="6010" b="1050"/>
          <a:stretch/>
        </p:blipFill>
        <p:spPr>
          <a:xfrm>
            <a:off x="440012" y="1361437"/>
            <a:ext cx="4513854" cy="3234978"/>
          </a:xfrm>
          <a:prstGeom prst="rect">
            <a:avLst/>
          </a:prstGeom>
        </p:spPr>
      </p:pic>
      <p:sp>
        <p:nvSpPr>
          <p:cNvPr id="15" name="Rettangolo 14"/>
          <p:cNvSpPr/>
          <p:nvPr/>
        </p:nvSpPr>
        <p:spPr>
          <a:xfrm>
            <a:off x="381866" y="645341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rgbClr val="415364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it-IT" sz="1400" b="1" dirty="0" smtClean="0"/>
              <a:t>Esportazioni di servizi in percentuale del Pil, Italia e </a:t>
            </a:r>
            <a:r>
              <a:rPr lang="it-IT" sz="1400" b="1" dirty="0" smtClean="0"/>
              <a:t>peer </a:t>
            </a:r>
            <a:r>
              <a:rPr lang="it-IT" sz="1400" b="1" dirty="0" smtClean="0"/>
              <a:t>europei</a:t>
            </a:r>
          </a:p>
          <a:p>
            <a:pPr algn="ctr">
              <a:defRPr sz="1400" b="0" i="0" u="none" strike="noStrike" kern="1200" spc="0" baseline="0">
                <a:solidFill>
                  <a:srgbClr val="415364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it-IT" sz="1200" i="1" dirty="0" smtClean="0"/>
              <a:t>(dati di contabilità nazionale a prezzi correnti; valori %)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276574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t-IT" dirty="0" smtClean="0"/>
              <a:t>Grazie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65559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1">
      <a:dk1>
        <a:srgbClr val="415364"/>
      </a:dk1>
      <a:lt1>
        <a:srgbClr val="FFFEFD"/>
      </a:lt1>
      <a:dk2>
        <a:srgbClr val="A4A5A4"/>
      </a:dk2>
      <a:lt2>
        <a:srgbClr val="B5C8E5"/>
      </a:lt2>
      <a:accent1>
        <a:srgbClr val="415364"/>
      </a:accent1>
      <a:accent2>
        <a:srgbClr val="005392"/>
      </a:accent2>
      <a:accent3>
        <a:srgbClr val="5F85B1"/>
      </a:accent3>
      <a:accent4>
        <a:srgbClr val="B5C8E5"/>
      </a:accent4>
      <a:accent5>
        <a:srgbClr val="A4A5A4"/>
      </a:accent5>
      <a:accent6>
        <a:srgbClr val="797979"/>
      </a:accent6>
      <a:hlink>
        <a:srgbClr val="005392"/>
      </a:hlink>
      <a:folHlink>
        <a:srgbClr val="0096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b">
        <a:norm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FF5AC95B1516A4F8158BEB10A223865" ma:contentTypeVersion="13" ma:contentTypeDescription="Creare un nuovo documento." ma:contentTypeScope="" ma:versionID="93e9818b0cc2ad86d05c37b28d374866">
  <xsd:schema xmlns:xsd="http://www.w3.org/2001/XMLSchema" xmlns:xs="http://www.w3.org/2001/XMLSchema" xmlns:p="http://schemas.microsoft.com/office/2006/metadata/properties" xmlns:ns2="c0770626-12b6-4234-a0aa-e8c82d4617fb" xmlns:ns3="dd1c6c20-f543-4d8d-9459-48c9b61555cb" targetNamespace="http://schemas.microsoft.com/office/2006/metadata/properties" ma:root="true" ma:fieldsID="0af79c8ad46a08cc3dd9b2b034d2a74b" ns2:_="" ns3:_="">
    <xsd:import namespace="c0770626-12b6-4234-a0aa-e8c82d4617fb"/>
    <xsd:import namespace="dd1c6c20-f543-4d8d-9459-48c9b61555c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70626-12b6-4234-a0aa-e8c82d4617f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da38b677-80b8-4431-a23d-3d4710983487}" ma:internalName="TaxCatchAll" ma:showField="CatchAllData" ma:web="c0770626-12b6-4234-a0aa-e8c82d4617f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1c6c20-f543-4d8d-9459-48c9b61555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33377b58-80ca-46c9-b2cb-dd9f2150ee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770626-12b6-4234-a0aa-e8c82d4617fb" xsi:nil="true"/>
    <lcf76f155ced4ddcb4097134ff3c332f xmlns="dd1c6c20-f543-4d8d-9459-48c9b61555c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C796268-69D5-4473-880C-314AD39ED3D9}"/>
</file>

<file path=customXml/itemProps2.xml><?xml version="1.0" encoding="utf-8"?>
<ds:datastoreItem xmlns:ds="http://schemas.openxmlformats.org/officeDocument/2006/customXml" ds:itemID="{C89C7573-A4E6-4B44-B3E6-3B2730F61BBF}"/>
</file>

<file path=customXml/itemProps3.xml><?xml version="1.0" encoding="utf-8"?>
<ds:datastoreItem xmlns:ds="http://schemas.openxmlformats.org/officeDocument/2006/customXml" ds:itemID="{38735D32-AE54-4C27-84A5-4ADE33F0B36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15723</TotalTime>
  <Words>1396</Words>
  <Application>Microsoft Office PowerPoint</Application>
  <PresentationFormat>Presentazione su schermo (16:9)</PresentationFormat>
  <Paragraphs>71</Paragraphs>
  <Slides>7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Bressay</vt:lpstr>
      <vt:lpstr>Calibri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di Microsoft Office</dc:creator>
  <cp:lastModifiedBy>Corti, Francesca</cp:lastModifiedBy>
  <cp:revision>2283</cp:revision>
  <cp:lastPrinted>2019-04-26T15:13:59Z</cp:lastPrinted>
  <dcterms:created xsi:type="dcterms:W3CDTF">2018-05-14T08:37:56Z</dcterms:created>
  <dcterms:modified xsi:type="dcterms:W3CDTF">2021-10-11T13:37:33Z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0x0101003FF5AC95B1516A4F8158BEB10A223865</vt:lpwstr>
  </property>
</Properties>
</file>